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3"/>
    <p:sldId id="257" r:id="rId4"/>
    <p:sldId id="325" r:id="rId5"/>
    <p:sldId id="320" r:id="rId6"/>
    <p:sldId id="292" r:id="rId7"/>
    <p:sldId id="294" r:id="rId8"/>
    <p:sldId id="295" r:id="rId9"/>
    <p:sldId id="296" r:id="rId10"/>
    <p:sldId id="297" r:id="rId11"/>
    <p:sldId id="299" r:id="rId12"/>
    <p:sldId id="327" r:id="rId13"/>
    <p:sldId id="322" r:id="rId14"/>
    <p:sldId id="313" r:id="rId15"/>
    <p:sldId id="315" r:id="rId16"/>
    <p:sldId id="314" r:id="rId17"/>
    <p:sldId id="316" r:id="rId18"/>
    <p:sldId id="317" r:id="rId19"/>
    <p:sldId id="318" r:id="rId20"/>
    <p:sldId id="305" r:id="rId21"/>
    <p:sldId id="304" r:id="rId22"/>
    <p:sldId id="30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975B6"/>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44" autoAdjust="0"/>
    <p:restoredTop sz="94630" autoAdjust="0"/>
  </p:normalViewPr>
  <p:slideViewPr>
    <p:cSldViewPr snapToGrid="0">
      <p:cViewPr varScale="1">
        <p:scale>
          <a:sx n="75" d="100"/>
          <a:sy n="75" d="100"/>
        </p:scale>
        <p:origin x="328" y="36"/>
      </p:cViewPr>
      <p:guideLst>
        <p:guide orient="horz" pos="2109"/>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1695" y="2197509"/>
            <a:ext cx="7520305" cy="2890684"/>
          </a:xfrm>
        </p:spPr>
        <p:txBody>
          <a:bodyPr anchor="ctr" anchorCtr="0">
            <a:normAutofit/>
          </a:bodyPr>
          <a:lstStyle/>
          <a:p>
            <a:pPr>
              <a:lnSpc>
                <a:spcPct val="200000"/>
              </a:lnSpc>
            </a:pPr>
            <a:r>
              <a:rPr lang="zh-CN" altLang="en-US" sz="3200" b="1">
                <a:latin typeface="微软雅黑" panose="020B0503020204020204" pitchFamily="34" charset="-122"/>
                <a:ea typeface="微软雅黑" panose="020B0503020204020204" pitchFamily="34" charset="-122"/>
                <a:sym typeface="+mn-ea"/>
              </a:rPr>
              <a:t>皖江工学院</a:t>
            </a:r>
            <a:br>
              <a:rPr lang="en-US" altLang="zh-CN" sz="3200" b="1" dirty="0">
                <a:latin typeface="微软雅黑" panose="020B0503020204020204" pitchFamily="34" charset="-122"/>
                <a:ea typeface="微软雅黑" panose="020B0503020204020204" pitchFamily="34" charset="-122"/>
                <a:sym typeface="+mn-ea"/>
              </a:rPr>
            </a:br>
            <a:r>
              <a:rPr lang="zh-CN" altLang="en-US" sz="3200" b="1" dirty="0">
                <a:latin typeface="微软雅黑" panose="020B0503020204020204" pitchFamily="34" charset="-122"/>
                <a:ea typeface="微软雅黑" panose="020B0503020204020204" pitchFamily="34" charset="-122"/>
                <a:sym typeface="+mn-ea"/>
              </a:rPr>
              <a:t>智慧树网公共必修课操作指南</a:t>
            </a:r>
            <a:br>
              <a:rPr sz="3600" b="1" dirty="0">
                <a:solidFill>
                  <a:schemeClr val="bg1"/>
                </a:solidFill>
                <a:latin typeface="Trebuchet MS" panose="020B0603020202020204"/>
                <a:cs typeface="Trebuchet MS" panose="020B0603020202020204"/>
              </a:rPr>
            </a:br>
            <a:endParaRPr kumimoji="1" lang="zh-CN" altLang="en-US" sz="2000" b="1" dirty="0">
              <a:solidFill>
                <a:schemeClr val="tx1"/>
              </a:solidFill>
              <a:latin typeface="微软雅黑" panose="020B0503020204020204" pitchFamily="34" charset="-122"/>
              <a:ea typeface="微软雅黑" panose="020B0503020204020204" pitchFamily="34" charset="-122"/>
              <a:cs typeface="Trebuchet MS" panose="020B0603020202020204"/>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7220" y="1291098"/>
            <a:ext cx="5988170" cy="59881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79012" y="0"/>
            <a:ext cx="2822136" cy="1143000"/>
          </a:xfrm>
        </p:spPr>
        <p:txBody>
          <a:bodyPr>
            <a:normAutofit/>
          </a:bodyPr>
          <a:lstStyle/>
          <a:p>
            <a:r>
              <a:rPr lang="en-US" altLang="zh-CN" sz="4000" b="1" dirty="0">
                <a:latin typeface="微软雅黑" panose="020B0503020204020204" pitchFamily="34" charset="-122"/>
                <a:ea typeface="微软雅黑" panose="020B0503020204020204" pitchFamily="34" charset="-122"/>
              </a:rPr>
              <a:t>6.</a:t>
            </a:r>
            <a:r>
              <a:rPr lang="zh-CN" altLang="en-US" sz="4000" b="1" dirty="0">
                <a:latin typeface="微软雅黑" panose="020B0503020204020204" pitchFamily="34" charset="-122"/>
                <a:ea typeface="微软雅黑" panose="020B0503020204020204" pitchFamily="34" charset="-122"/>
              </a:rPr>
              <a:t>确认课程</a:t>
            </a:r>
            <a:endParaRPr lang="zh-CN" altLang="en-US" sz="4000" b="1" dirty="0">
              <a:latin typeface="微软雅黑" panose="020B0503020204020204" pitchFamily="34" charset="-122"/>
              <a:ea typeface="微软雅黑" panose="020B0503020204020204" pitchFamily="34" charset="-122"/>
            </a:endParaRPr>
          </a:p>
        </p:txBody>
      </p:sp>
      <p:sp>
        <p:nvSpPr>
          <p:cNvPr id="11" name="TextBox 10"/>
          <p:cNvSpPr txBox="1"/>
          <p:nvPr/>
        </p:nvSpPr>
        <p:spPr>
          <a:xfrm>
            <a:off x="722671" y="2338971"/>
            <a:ext cx="4340813" cy="1384995"/>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学生点击</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确认</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即完成了登录流程，课程会显示在</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学习</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模块。</a:t>
            </a:r>
            <a:endParaRPr lang="en-US" altLang="zh-CN" sz="2800"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172503" y="99554"/>
            <a:ext cx="3520716" cy="66404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70258" y="0"/>
            <a:ext cx="2674246" cy="1143000"/>
          </a:xfrm>
        </p:spPr>
        <p:txBody>
          <a:bodyPr>
            <a:normAutofit/>
          </a:bodyPr>
          <a:lstStyle/>
          <a:p>
            <a:r>
              <a:rPr lang="en-US" altLang="zh-CN" sz="4000" b="1" dirty="0">
                <a:latin typeface="微软雅黑" panose="020B0503020204020204" pitchFamily="34" charset="-122"/>
                <a:ea typeface="微软雅黑" panose="020B0503020204020204" pitchFamily="34" charset="-122"/>
              </a:rPr>
              <a:t>7.</a:t>
            </a:r>
            <a:r>
              <a:rPr lang="zh-CN" altLang="en-US" sz="4000" b="1" dirty="0">
                <a:latin typeface="微软雅黑" panose="020B0503020204020204" pitchFamily="34" charset="-122"/>
                <a:ea typeface="微软雅黑" panose="020B0503020204020204" pitchFamily="34" charset="-122"/>
              </a:rPr>
              <a:t>课程学习</a:t>
            </a:r>
            <a:endParaRPr lang="zh-CN" altLang="en-US" sz="4000" b="1" dirty="0">
              <a:latin typeface="微软雅黑" panose="020B0503020204020204" pitchFamily="34" charset="-122"/>
              <a:ea typeface="微软雅黑" panose="020B0503020204020204" pitchFamily="34" charset="-122"/>
            </a:endParaRPr>
          </a:p>
        </p:txBody>
      </p:sp>
      <p:sp>
        <p:nvSpPr>
          <p:cNvPr id="11" name="TextBox 10"/>
          <p:cNvSpPr txBox="1"/>
          <p:nvPr/>
        </p:nvSpPr>
        <p:spPr>
          <a:xfrm>
            <a:off x="8436077" y="1645798"/>
            <a:ext cx="3465871" cy="3108543"/>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点击</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学习</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模块，点击课程按钮</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去学习</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即可展开学习。</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点击</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作业考试</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即可查看参与章节测试及期末考试</a:t>
            </a:r>
            <a:endParaRPr lang="zh-CN" altLang="en-US" sz="2800" b="1"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350532" y="236062"/>
            <a:ext cx="3395558" cy="6404400"/>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2"/>
          <a:stretch>
            <a:fillRect/>
          </a:stretch>
        </p:blipFill>
        <p:spPr>
          <a:xfrm>
            <a:off x="4062536" y="0"/>
            <a:ext cx="4255554" cy="6764864"/>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8090" y="2118255"/>
            <a:ext cx="10972800" cy="2302541"/>
          </a:xfrm>
        </p:spPr>
        <p:txBody>
          <a:bodyPr>
            <a:normAutofit/>
          </a:bodyPr>
          <a:lstStyle/>
          <a:p>
            <a:r>
              <a:rPr lang="zh-CN" altLang="en-US" sz="5400" b="1" dirty="0">
                <a:latin typeface="微软雅黑" panose="020B0503020204020204" pitchFamily="34" charset="-122"/>
                <a:ea typeface="微软雅黑" panose="020B0503020204020204" pitchFamily="34" charset="-122"/>
              </a:rPr>
              <a:t>课程学习全过程了解一下</a:t>
            </a:r>
            <a:br>
              <a:rPr lang="en-US" altLang="zh-CN" sz="5400" b="1" dirty="0">
                <a:latin typeface="微软雅黑" panose="020B0503020204020204" pitchFamily="34" charset="-122"/>
                <a:ea typeface="微软雅黑" panose="020B0503020204020204" pitchFamily="34" charset="-122"/>
              </a:rPr>
            </a:br>
            <a:r>
              <a:rPr lang="en-US" altLang="zh-CN" sz="2800" b="1" dirty="0">
                <a:latin typeface="微软雅黑" panose="020B0503020204020204" pitchFamily="34" charset="-122"/>
                <a:ea typeface="微软雅黑" panose="020B0503020204020204" pitchFamily="34" charset="-122"/>
              </a:rPr>
              <a:t>&lt;</a:t>
            </a:r>
            <a:r>
              <a:rPr lang="zh-CN" altLang="en-US" sz="2800" b="1" dirty="0">
                <a:latin typeface="微软雅黑" panose="020B0503020204020204" pitchFamily="34" charset="-122"/>
                <a:ea typeface="微软雅黑" panose="020B0503020204020204" pitchFamily="34" charset="-122"/>
              </a:rPr>
              <a:t>建议使用</a:t>
            </a:r>
            <a:r>
              <a:rPr lang="zh-CN" altLang="en-US" sz="2800" b="1" dirty="0">
                <a:solidFill>
                  <a:srgbClr val="FF0000"/>
                </a:solidFill>
                <a:latin typeface="微软雅黑" panose="020B0503020204020204" pitchFamily="34" charset="-122"/>
                <a:ea typeface="微软雅黑" panose="020B0503020204020204" pitchFamily="34" charset="-122"/>
              </a:rPr>
              <a:t>手机</a:t>
            </a:r>
            <a:r>
              <a:rPr lang="en-US" altLang="zh-CN" sz="2800" b="1" dirty="0">
                <a:solidFill>
                  <a:srgbClr val="FF0000"/>
                </a:solidFill>
                <a:latin typeface="微软雅黑" panose="020B0503020204020204" pitchFamily="34" charset="-122"/>
                <a:ea typeface="微软雅黑" panose="020B0503020204020204" pitchFamily="34" charset="-122"/>
              </a:rPr>
              <a:t>app 【</a:t>
            </a:r>
            <a:r>
              <a:rPr lang="zh-CN" altLang="en-US" sz="2800" b="1" dirty="0">
                <a:solidFill>
                  <a:srgbClr val="FF0000"/>
                </a:solidFill>
                <a:latin typeface="微软雅黑" panose="020B0503020204020204" pitchFamily="34" charset="-122"/>
                <a:ea typeface="微软雅黑" panose="020B0503020204020204" pitchFamily="34" charset="-122"/>
              </a:rPr>
              <a:t>知到</a:t>
            </a:r>
            <a:r>
              <a:rPr lang="en-US"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进行学习，</a:t>
            </a:r>
            <a:br>
              <a:rPr lang="en-US" altLang="zh-CN" sz="2800" b="1" dirty="0">
                <a:latin typeface="微软雅黑" panose="020B0503020204020204" pitchFamily="34" charset="-122"/>
                <a:ea typeface="微软雅黑" panose="020B0503020204020204" pitchFamily="34" charset="-122"/>
              </a:rPr>
            </a:br>
            <a:r>
              <a:rPr lang="zh-CN" altLang="en-US" sz="2800" b="1" dirty="0">
                <a:latin typeface="微软雅黑" panose="020B0503020204020204" pitchFamily="34" charset="-122"/>
                <a:ea typeface="微软雅黑" panose="020B0503020204020204" pitchFamily="34" charset="-122"/>
              </a:rPr>
              <a:t>电脑端学习操作请见“学习手册</a:t>
            </a:r>
            <a:r>
              <a:rPr lang="en-US" altLang="zh-CN" sz="2800" b="1" dirty="0">
                <a:latin typeface="微软雅黑" panose="020B0503020204020204" pitchFamily="34" charset="-122"/>
                <a:ea typeface="微软雅黑" panose="020B0503020204020204" pitchFamily="34" charset="-122"/>
              </a:rPr>
              <a:t>-PC</a:t>
            </a:r>
            <a:r>
              <a:rPr lang="zh-CN" altLang="en-US" sz="2800" b="1" dirty="0">
                <a:latin typeface="微软雅黑" panose="020B0503020204020204" pitchFamily="34" charset="-122"/>
                <a:ea typeface="微软雅黑" panose="020B0503020204020204" pitchFamily="34" charset="-122"/>
              </a:rPr>
              <a:t>端”</a:t>
            </a:r>
            <a:r>
              <a:rPr lang="en-US" altLang="zh-CN" sz="2800" b="1" dirty="0">
                <a:latin typeface="微软雅黑" panose="020B0503020204020204" pitchFamily="34" charset="-122"/>
                <a:ea typeface="微软雅黑" panose="020B0503020204020204" pitchFamily="34" charset="-122"/>
              </a:rPr>
              <a:t>&gt;</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a:latin typeface="微软雅黑" panose="020B0503020204020204" pitchFamily="34" charset="-122"/>
                <a:ea typeface="微软雅黑" panose="020B0503020204020204" pitchFamily="34" charset="-122"/>
              </a:rPr>
              <a:t>课程学习</a:t>
            </a:r>
            <a:r>
              <a:rPr lang="en-US" altLang="zh-CN" sz="4000" dirty="0">
                <a:latin typeface="微软雅黑" panose="020B0503020204020204" pitchFamily="34" charset="-122"/>
                <a:ea typeface="微软雅黑" panose="020B0503020204020204" pitchFamily="34" charset="-122"/>
              </a:rPr>
              <a:t>—</a:t>
            </a:r>
            <a:r>
              <a:rPr lang="zh-CN" altLang="en-US" sz="4000" dirty="0">
                <a:latin typeface="微软雅黑" panose="020B0503020204020204" pitchFamily="34" charset="-122"/>
                <a:ea typeface="微软雅黑" panose="020B0503020204020204" pitchFamily="34" charset="-122"/>
              </a:rPr>
              <a:t>视频观看</a:t>
            </a:r>
            <a:endParaRPr lang="zh-CN" altLang="en-US" sz="4000" dirty="0">
              <a:latin typeface="微软雅黑" panose="020B0503020204020204" pitchFamily="34" charset="-122"/>
              <a:ea typeface="微软雅黑" panose="020B0503020204020204" pitchFamily="34" charset="-122"/>
            </a:endParaRPr>
          </a:p>
        </p:txBody>
      </p:sp>
      <p:sp>
        <p:nvSpPr>
          <p:cNvPr id="4" name="矩形 3"/>
          <p:cNvSpPr/>
          <p:nvPr/>
        </p:nvSpPr>
        <p:spPr>
          <a:xfrm>
            <a:off x="609600" y="1417638"/>
            <a:ext cx="6213987" cy="1815882"/>
          </a:xfrm>
          <a:prstGeom prst="rect">
            <a:avLst/>
          </a:prstGeom>
        </p:spPr>
        <p:txBody>
          <a:bodyPr wrap="square">
            <a:spAutoFit/>
          </a:bodyPr>
          <a:lstStyle/>
          <a:p>
            <a:r>
              <a:rPr lang="zh-CN" altLang="en-US" sz="2800" dirty="0">
                <a:latin typeface="微软雅黑" panose="020B0503020204020204" pitchFamily="34" charset="-122"/>
                <a:ea typeface="微软雅黑" panose="020B0503020204020204" pitchFamily="34" charset="-122"/>
              </a:rPr>
              <a:t>知到</a:t>
            </a:r>
            <a:r>
              <a:rPr lang="en-US" altLang="zh-CN" sz="2800" dirty="0">
                <a:latin typeface="微软雅黑" panose="020B0503020204020204" pitchFamily="34" charset="-122"/>
                <a:ea typeface="微软雅黑" panose="020B0503020204020204" pitchFamily="34" charset="-122"/>
              </a:rPr>
              <a:t>APP</a:t>
            </a:r>
            <a:r>
              <a:rPr lang="zh-CN" altLang="en-US" sz="2800" dirty="0">
                <a:latin typeface="微软雅黑" panose="020B0503020204020204" pitchFamily="34" charset="-122"/>
                <a:ea typeface="微软雅黑" panose="020B0503020204020204" pitchFamily="34" charset="-122"/>
              </a:rPr>
              <a:t>：点击</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学习</a:t>
            </a:r>
            <a:r>
              <a:rPr lang="en-US" altLang="zh-CN" sz="2800" b="1"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模块的</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去学习</a:t>
            </a:r>
            <a:r>
              <a:rPr lang="en-US" altLang="zh-CN" sz="2800" b="1"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入口，</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教程</a:t>
            </a:r>
            <a:r>
              <a:rPr lang="en-US" altLang="zh-CN" sz="2800" b="1"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下显示则为本课程的课程目录及对应的课程视频及每节视频的视频长度。</a:t>
            </a:r>
            <a:endParaRPr lang="zh-CN" altLang="en-US" sz="28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8026957" y="1249441"/>
            <a:ext cx="3196566" cy="5413858"/>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2"/>
          <a:stretch>
            <a:fillRect/>
          </a:stretch>
        </p:blipFill>
        <p:spPr>
          <a:xfrm>
            <a:off x="190472" y="3480620"/>
            <a:ext cx="7236129" cy="268420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a:latin typeface="微软雅黑" panose="020B0503020204020204" pitchFamily="34" charset="-122"/>
                <a:ea typeface="微软雅黑" panose="020B0503020204020204" pitchFamily="34" charset="-122"/>
              </a:rPr>
              <a:t>课程学习</a:t>
            </a:r>
            <a:r>
              <a:rPr lang="en-US" altLang="zh-CN" sz="4000" dirty="0">
                <a:latin typeface="微软雅黑" panose="020B0503020204020204" pitchFamily="34" charset="-122"/>
                <a:ea typeface="微软雅黑" panose="020B0503020204020204" pitchFamily="34" charset="-122"/>
              </a:rPr>
              <a:t>—</a:t>
            </a:r>
            <a:r>
              <a:rPr lang="zh-CN" altLang="en-US" sz="4000" dirty="0">
                <a:latin typeface="微软雅黑" panose="020B0503020204020204" pitchFamily="34" charset="-122"/>
                <a:ea typeface="微软雅黑" panose="020B0503020204020204" pitchFamily="34" charset="-122"/>
              </a:rPr>
              <a:t>作业考试</a:t>
            </a:r>
            <a:endParaRPr lang="zh-CN" altLang="en-US" sz="4000" dirty="0">
              <a:latin typeface="微软雅黑" panose="020B0503020204020204" pitchFamily="34" charset="-122"/>
              <a:ea typeface="微软雅黑" panose="020B0503020204020204" pitchFamily="34" charset="-122"/>
            </a:endParaRPr>
          </a:p>
        </p:txBody>
      </p:sp>
      <p:sp>
        <p:nvSpPr>
          <p:cNvPr id="4" name="矩形 3"/>
          <p:cNvSpPr/>
          <p:nvPr/>
        </p:nvSpPr>
        <p:spPr>
          <a:xfrm>
            <a:off x="609600" y="1417638"/>
            <a:ext cx="4655574" cy="4708981"/>
          </a:xfrm>
          <a:prstGeom prst="rect">
            <a:avLst/>
          </a:prstGeom>
        </p:spPr>
        <p:txBody>
          <a:bodyPr wrap="square">
            <a:spAutoFit/>
          </a:bodyPr>
          <a:lstStyle/>
          <a:p>
            <a:r>
              <a:rPr lang="zh-CN" altLang="en-US" sz="2800" dirty="0">
                <a:latin typeface="微软雅黑" panose="020B0503020204020204" pitchFamily="34" charset="-122"/>
                <a:ea typeface="微软雅黑" panose="020B0503020204020204" pitchFamily="34" charset="-122"/>
              </a:rPr>
              <a:t>在知到</a:t>
            </a:r>
            <a:r>
              <a:rPr lang="en-US" altLang="zh-CN" sz="2800" dirty="0">
                <a:latin typeface="微软雅黑" panose="020B0503020204020204" pitchFamily="34" charset="-122"/>
                <a:ea typeface="微软雅黑" panose="020B0503020204020204" pitchFamily="34" charset="-122"/>
              </a:rPr>
              <a:t>APP</a:t>
            </a:r>
            <a:r>
              <a:rPr lang="zh-CN" altLang="en-US" sz="2800" dirty="0">
                <a:latin typeface="微软雅黑" panose="020B0503020204020204" pitchFamily="34" charset="-122"/>
                <a:ea typeface="微软雅黑" panose="020B0503020204020204" pitchFamily="34" charset="-122"/>
              </a:rPr>
              <a:t>中如何完成章测试及考试？</a:t>
            </a:r>
            <a:endParaRPr lang="en-US" altLang="zh-CN" sz="2800" dirty="0">
              <a:latin typeface="微软雅黑" panose="020B0503020204020204" pitchFamily="34" charset="-122"/>
              <a:ea typeface="微软雅黑" panose="020B0503020204020204" pitchFamily="34" charset="-122"/>
            </a:endParaRPr>
          </a:p>
          <a:p>
            <a:endParaRPr lang="en-US" altLang="zh-CN" sz="28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方法</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：第一种方式为点击</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学习</a:t>
            </a:r>
            <a:r>
              <a:rPr lang="en-US" altLang="zh-CN" sz="2400" b="1"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模块下课程卡片的</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作业考试</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入口，进入作业考试</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未上交</a:t>
            </a:r>
            <a:r>
              <a:rPr lang="en-US" altLang="zh-CN" sz="2400" b="1"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列表（</a:t>
            </a:r>
            <a:r>
              <a:rPr lang="zh-CN" altLang="en-US" sz="2400" dirty="0">
                <a:solidFill>
                  <a:srgbClr val="FF0000"/>
                </a:solidFill>
                <a:latin typeface="微软雅黑" panose="020B0503020204020204" pitchFamily="34" charset="-122"/>
                <a:ea typeface="微软雅黑" panose="020B0503020204020204" pitchFamily="34" charset="-122"/>
              </a:rPr>
              <a:t>推荐方式</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方法</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：点击</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去学习</a:t>
            </a:r>
            <a:r>
              <a:rPr lang="en-US" altLang="zh-CN" sz="2400" b="1"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入口</a:t>
            </a:r>
            <a:r>
              <a:rPr lang="en-US" altLang="zh-CN" sz="2400"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教程</a:t>
            </a:r>
            <a:r>
              <a:rPr lang="en-US" altLang="zh-CN" sz="2400" b="1"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中每章视频内容的下方也有进入作业的</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入口。</a:t>
            </a:r>
            <a:endParaRPr lang="zh-CN" altLang="en-US" sz="24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631175" y="1338031"/>
            <a:ext cx="2943446" cy="5027407"/>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a:blip r:embed="rId2"/>
          <a:stretch>
            <a:fillRect/>
          </a:stretch>
        </p:blipFill>
        <p:spPr>
          <a:xfrm>
            <a:off x="8940622" y="1338031"/>
            <a:ext cx="2641778" cy="4924168"/>
          </a:xfrm>
          <a:prstGeom prst="rect">
            <a:avLst/>
          </a:prstGeom>
          <a:ln>
            <a:noFill/>
          </a:ln>
          <a:effectLst>
            <a:outerShdw blurRad="292100" dist="139700" dir="2700000" algn="tl" rotWithShape="0">
              <a:srgbClr val="333333">
                <a:alpha val="65000"/>
              </a:srgbClr>
            </a:outerShdw>
          </a:effectLst>
        </p:spPr>
      </p:pic>
      <p:sp>
        <p:nvSpPr>
          <p:cNvPr id="8" name="矩形 7"/>
          <p:cNvSpPr/>
          <p:nvPr/>
        </p:nvSpPr>
        <p:spPr>
          <a:xfrm>
            <a:off x="6943239" y="6488668"/>
            <a:ext cx="788999"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方法</a:t>
            </a:r>
            <a:r>
              <a:rPr lang="en-US" altLang="zh-CN" b="1" dirty="0">
                <a:latin typeface="微软雅黑" panose="020B0503020204020204" pitchFamily="34" charset="-122"/>
                <a:ea typeface="微软雅黑" panose="020B0503020204020204" pitchFamily="34" charset="-122"/>
              </a:rPr>
              <a:t>1</a:t>
            </a:r>
            <a:endParaRPr lang="zh-CN" altLang="en-US" b="1" dirty="0">
              <a:latin typeface="微软雅黑" panose="020B0503020204020204" pitchFamily="34" charset="-122"/>
              <a:ea typeface="微软雅黑" panose="020B0503020204020204" pitchFamily="34" charset="-122"/>
            </a:endParaRPr>
          </a:p>
        </p:txBody>
      </p:sp>
      <p:sp>
        <p:nvSpPr>
          <p:cNvPr id="9" name="矩形 8"/>
          <p:cNvSpPr/>
          <p:nvPr/>
        </p:nvSpPr>
        <p:spPr>
          <a:xfrm>
            <a:off x="10119058" y="6488668"/>
            <a:ext cx="788999"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方法</a:t>
            </a:r>
            <a:r>
              <a:rPr lang="en-US" altLang="zh-CN" b="1" dirty="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16297" y="2126101"/>
            <a:ext cx="3126658" cy="1707559"/>
          </a:xfrm>
        </p:spPr>
        <p:txBody>
          <a:bodyPr>
            <a:normAutofit/>
          </a:bodyPr>
          <a:lstStyle/>
          <a:p>
            <a:r>
              <a:rPr lang="zh-CN" altLang="en-US" sz="4000" b="1" dirty="0">
                <a:latin typeface="微软雅黑" panose="020B0503020204020204" pitchFamily="34" charset="-122"/>
                <a:ea typeface="微软雅黑" panose="020B0503020204020204" pitchFamily="34" charset="-122"/>
              </a:rPr>
              <a:t>作业与考试</a:t>
            </a:r>
            <a:br>
              <a:rPr lang="en-US" altLang="zh-CN" sz="4000" b="1" dirty="0">
                <a:latin typeface="微软雅黑" panose="020B0503020204020204" pitchFamily="34" charset="-122"/>
                <a:ea typeface="微软雅黑" panose="020B0503020204020204" pitchFamily="34" charset="-122"/>
              </a:rPr>
            </a:br>
            <a:r>
              <a:rPr lang="zh-CN" altLang="en-US" sz="4000" b="1" dirty="0">
                <a:latin typeface="微软雅黑" panose="020B0503020204020204" pitchFamily="34" charset="-122"/>
                <a:ea typeface="微软雅黑" panose="020B0503020204020204" pitchFamily="34" charset="-122"/>
              </a:rPr>
              <a:t>注意事项</a:t>
            </a:r>
            <a:endParaRPr lang="zh-CN" altLang="en-US" sz="40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47483" y="321970"/>
            <a:ext cx="8748065" cy="622631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3546548" y="165871"/>
            <a:ext cx="8468472" cy="6597044"/>
          </a:xfrm>
          <a:prstGeom prst="rect">
            <a:avLst/>
          </a:prstGeom>
          <a:ln>
            <a:noFill/>
          </a:ln>
          <a:effectLst>
            <a:outerShdw blurRad="292100" dist="139700" dir="2700000" algn="tl" rotWithShape="0">
              <a:srgbClr val="333333">
                <a:alpha val="65000"/>
              </a:srgbClr>
            </a:outerShdw>
          </a:effectLst>
        </p:spPr>
      </p:pic>
      <p:sp>
        <p:nvSpPr>
          <p:cNvPr id="6" name="矩形 5"/>
          <p:cNvSpPr/>
          <p:nvPr/>
        </p:nvSpPr>
        <p:spPr>
          <a:xfrm>
            <a:off x="518621" y="1990721"/>
            <a:ext cx="2386812" cy="1754326"/>
          </a:xfrm>
          <a:prstGeom prst="rect">
            <a:avLst/>
          </a:prstGeom>
        </p:spPr>
        <p:txBody>
          <a:bodyPr wrap="square">
            <a:spAutoFit/>
          </a:bodyPr>
          <a:lstStyle/>
          <a:p>
            <a:r>
              <a:rPr lang="zh-CN" altLang="en-US" sz="3600" b="1" dirty="0">
                <a:latin typeface="微软雅黑" panose="020B0503020204020204" pitchFamily="34" charset="-122"/>
                <a:ea typeface="微软雅黑" panose="020B0503020204020204" pitchFamily="34" charset="-122"/>
              </a:rPr>
              <a:t>如何查看</a:t>
            </a:r>
            <a:endParaRPr lang="en-US" altLang="zh-CN" sz="3600" b="1" dirty="0">
              <a:latin typeface="微软雅黑" panose="020B0503020204020204" pitchFamily="34" charset="-122"/>
              <a:ea typeface="微软雅黑" panose="020B0503020204020204" pitchFamily="34" charset="-122"/>
            </a:endParaRPr>
          </a:p>
          <a:p>
            <a:r>
              <a:rPr lang="zh-CN" altLang="en-US" sz="3600" b="1" dirty="0">
                <a:latin typeface="微软雅黑" panose="020B0503020204020204" pitchFamily="34" charset="-122"/>
                <a:ea typeface="微软雅黑" panose="020B0503020204020204" pitchFamily="34" charset="-122"/>
              </a:rPr>
              <a:t>章测试及考试分数？</a:t>
            </a:r>
            <a:endParaRPr lang="zh-CN" altLang="en-US" sz="3600" b="1"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819535" y="1"/>
            <a:ext cx="3372465" cy="1681316"/>
          </a:xfrm>
        </p:spPr>
        <p:txBody>
          <a:bodyPr>
            <a:normAutofit/>
          </a:bodyPr>
          <a:lstStyle/>
          <a:p>
            <a:pPr>
              <a:lnSpc>
                <a:spcPct val="150000"/>
              </a:lnSpc>
            </a:pPr>
            <a:r>
              <a:rPr lang="zh-CN" altLang="en-US" sz="3600" b="1" dirty="0">
                <a:latin typeface="微软雅黑" panose="020B0503020204020204" pitchFamily="34" charset="-122"/>
                <a:ea typeface="微软雅黑" panose="020B0503020204020204" pitchFamily="34" charset="-122"/>
              </a:rPr>
              <a:t>课程学习</a:t>
            </a:r>
            <a:br>
              <a:rPr lang="en-US" altLang="zh-CN" sz="3600" b="1" dirty="0">
                <a:latin typeface="微软雅黑" panose="020B0503020204020204" pitchFamily="34" charset="-122"/>
                <a:ea typeface="微软雅黑" panose="020B0503020204020204" pitchFamily="34" charset="-122"/>
              </a:rPr>
            </a:br>
            <a:r>
              <a:rPr lang="zh-CN" altLang="en-US" sz="3600" b="1" dirty="0">
                <a:latin typeface="微软雅黑" panose="020B0503020204020204" pitchFamily="34" charset="-122"/>
                <a:ea typeface="微软雅黑" panose="020B0503020204020204" pitchFamily="34" charset="-122"/>
              </a:rPr>
              <a:t>见面课</a:t>
            </a:r>
            <a:endParaRPr lang="zh-CN" altLang="en-US" sz="3600" b="1" dirty="0"/>
          </a:p>
        </p:txBody>
      </p:sp>
      <p:pic>
        <p:nvPicPr>
          <p:cNvPr id="4" name="图片 3"/>
          <p:cNvPicPr>
            <a:picLocks noChangeAspect="1"/>
          </p:cNvPicPr>
          <p:nvPr/>
        </p:nvPicPr>
        <p:blipFill>
          <a:blip r:embed="rId1"/>
          <a:stretch>
            <a:fillRect/>
          </a:stretch>
        </p:blipFill>
        <p:spPr>
          <a:xfrm>
            <a:off x="0" y="9236"/>
            <a:ext cx="8954133" cy="6858000"/>
          </a:xfrm>
          <a:prstGeom prst="rect">
            <a:avLst/>
          </a:prstGeom>
          <a:ln>
            <a:noFill/>
          </a:ln>
          <a:effectLst>
            <a:outerShdw blurRad="292100" dist="139700" dir="2700000" algn="tl" rotWithShape="0">
              <a:srgbClr val="333333">
                <a:alpha val="65000"/>
              </a:srgbClr>
            </a:outerShdw>
          </a:effectLst>
        </p:spPr>
      </p:pic>
      <p:sp>
        <p:nvSpPr>
          <p:cNvPr id="5" name="矩形 4"/>
          <p:cNvSpPr/>
          <p:nvPr/>
        </p:nvSpPr>
        <p:spPr>
          <a:xfrm>
            <a:off x="9217742" y="2238333"/>
            <a:ext cx="2974258" cy="3416320"/>
          </a:xfrm>
          <a:prstGeom prst="rect">
            <a:avLst/>
          </a:prstGeom>
        </p:spPr>
        <p:txBody>
          <a:bodyPr wrap="square">
            <a:spAutoFit/>
          </a:bodyPr>
          <a:lstStyle/>
          <a:p>
            <a:r>
              <a:rPr lang="zh-CN" altLang="en-US" sz="2400" dirty="0">
                <a:latin typeface="微软雅黑" panose="020B0503020204020204" pitchFamily="34" charset="-122"/>
                <a:ea typeface="微软雅黑" panose="020B0503020204020204" pitchFamily="34" charset="-122"/>
              </a:rPr>
              <a:t>见面课的类型分为：直播互动课、小组讨论、实践课等模式。如果是</a:t>
            </a:r>
            <a:r>
              <a:rPr lang="zh-CN" altLang="en-US" sz="2400" dirty="0">
                <a:solidFill>
                  <a:srgbClr val="FF0000"/>
                </a:solidFill>
                <a:latin typeface="微软雅黑" panose="020B0503020204020204" pitchFamily="34" charset="-122"/>
                <a:ea typeface="微软雅黑" panose="020B0503020204020204" pitchFamily="34" charset="-122"/>
              </a:rPr>
              <a:t>直播</a:t>
            </a:r>
            <a:r>
              <a:rPr lang="zh-CN" altLang="en-US" sz="2400" dirty="0">
                <a:latin typeface="微软雅黑" panose="020B0503020204020204" pitchFamily="34" charset="-122"/>
                <a:ea typeface="微软雅黑" panose="020B0503020204020204" pitchFamily="34" charset="-122"/>
              </a:rPr>
              <a:t>类型的见面课会在见面课结束后的 </a:t>
            </a:r>
            <a:r>
              <a:rPr lang="en-US" altLang="zh-CN" sz="2400" b="1" dirty="0">
                <a:solidFill>
                  <a:srgbClr val="FF0000"/>
                </a:solidFill>
                <a:latin typeface="微软雅黑" panose="020B0503020204020204" pitchFamily="34" charset="-122"/>
                <a:ea typeface="微软雅黑" panose="020B0503020204020204" pitchFamily="34" charset="-122"/>
              </a:rPr>
              <a:t>24 </a:t>
            </a:r>
            <a:r>
              <a:rPr lang="zh-CN" altLang="en-US" sz="2400" b="1" dirty="0">
                <a:solidFill>
                  <a:srgbClr val="FF0000"/>
                </a:solidFill>
                <a:latin typeface="微软雅黑" panose="020B0503020204020204" pitchFamily="34" charset="-122"/>
                <a:ea typeface="微软雅黑" panose="020B0503020204020204" pitchFamily="34" charset="-122"/>
              </a:rPr>
              <a:t>小时内上传回放视频</a:t>
            </a:r>
            <a:r>
              <a:rPr lang="zh-CN" altLang="en-US" sz="2400" dirty="0">
                <a:latin typeface="微软雅黑" panose="020B0503020204020204" pitchFamily="34" charset="-122"/>
                <a:ea typeface="微软雅黑" panose="020B0503020204020204" pitchFamily="34" charset="-122"/>
              </a:rPr>
              <a:t>。如果是讨论或实践类型，无直播无回放。</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9717" y="1"/>
            <a:ext cx="11882284" cy="1333829"/>
          </a:xfrm>
        </p:spPr>
        <p:txBody>
          <a:bodyPr>
            <a:normAutofit/>
          </a:bodyPr>
          <a:lstStyle/>
          <a:p>
            <a:pPr>
              <a:lnSpc>
                <a:spcPct val="150000"/>
              </a:lnSpc>
            </a:pPr>
            <a:r>
              <a:rPr lang="zh-CN" altLang="en-US" sz="3600" b="1" dirty="0">
                <a:latin typeface="微软雅黑" panose="020B0503020204020204" pitchFamily="34" charset="-122"/>
                <a:ea typeface="微软雅黑" panose="020B0503020204020204" pitchFamily="34" charset="-122"/>
              </a:rPr>
              <a:t>课程学习</a:t>
            </a:r>
            <a:r>
              <a:rPr lang="en-US" altLang="zh-CN" sz="3600" b="1" dirty="0">
                <a:latin typeface="微软雅黑" panose="020B0503020204020204" pitchFamily="34" charset="-122"/>
                <a:ea typeface="微软雅黑" panose="020B0503020204020204" pitchFamily="34" charset="-122"/>
              </a:rPr>
              <a:t>—</a:t>
            </a:r>
            <a:r>
              <a:rPr lang="zh-CN" altLang="en-US" sz="3600" b="1" dirty="0">
                <a:latin typeface="微软雅黑" panose="020B0503020204020204" pitchFamily="34" charset="-122"/>
                <a:ea typeface="微软雅黑" panose="020B0503020204020204" pitchFamily="34" charset="-122"/>
              </a:rPr>
              <a:t>见面课学习</a:t>
            </a:r>
            <a:endParaRPr lang="zh-CN" altLang="en-US" sz="3600" b="1" dirty="0"/>
          </a:p>
        </p:txBody>
      </p:sp>
      <p:pic>
        <p:nvPicPr>
          <p:cNvPr id="3" name="图片 2"/>
          <p:cNvPicPr>
            <a:picLocks noChangeAspect="1"/>
          </p:cNvPicPr>
          <p:nvPr/>
        </p:nvPicPr>
        <p:blipFill>
          <a:blip r:embed="rId1"/>
          <a:stretch>
            <a:fillRect/>
          </a:stretch>
        </p:blipFill>
        <p:spPr>
          <a:xfrm>
            <a:off x="1874141" y="1563330"/>
            <a:ext cx="7716650" cy="3401511"/>
          </a:xfrm>
          <a:prstGeom prst="rect">
            <a:avLst/>
          </a:prstGeom>
          <a:ln>
            <a:noFill/>
          </a:ln>
          <a:effectLst>
            <a:outerShdw blurRad="292100" dist="139700" dir="2700000" algn="tl" rotWithShape="0">
              <a:srgbClr val="333333">
                <a:alpha val="65000"/>
              </a:srgbClr>
            </a:outerShdw>
          </a:effectLst>
        </p:spPr>
      </p:pic>
      <p:sp>
        <p:nvSpPr>
          <p:cNvPr id="6" name="矩形 5"/>
          <p:cNvSpPr/>
          <p:nvPr/>
        </p:nvSpPr>
        <p:spPr>
          <a:xfrm>
            <a:off x="1056968" y="5430315"/>
            <a:ext cx="10609006" cy="830997"/>
          </a:xfrm>
          <a:prstGeom prst="rect">
            <a:avLst/>
          </a:prstGeom>
        </p:spPr>
        <p:txBody>
          <a:bodyPr wrap="square">
            <a:spAutoFit/>
          </a:bodyPr>
          <a:lstStyle/>
          <a:p>
            <a:r>
              <a:rPr lang="zh-CN" altLang="en-US" sz="2400" b="1" dirty="0">
                <a:latin typeface="微软雅黑" panose="020B0503020204020204" pitchFamily="34" charset="-122"/>
                <a:ea typeface="微软雅黑" panose="020B0503020204020204" pitchFamily="34" charset="-122"/>
              </a:rPr>
              <a:t>观看回放的学生请注意，若错过见面课直播，等待见面课回放视频上传，</a:t>
            </a:r>
            <a:r>
              <a:rPr lang="zh-CN" altLang="en-US" sz="2400" b="1" dirty="0">
                <a:solidFill>
                  <a:srgbClr val="FF0000"/>
                </a:solidFill>
                <a:latin typeface="微软雅黑" panose="020B0503020204020204" pitchFamily="34" charset="-122"/>
                <a:ea typeface="微软雅黑" panose="020B0503020204020204" pitchFamily="34" charset="-122"/>
              </a:rPr>
              <a:t>一次见面课可能分为多个视频进行上传。</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1000"/>
                                        <p:tgtEl>
                                          <p:spTgt spid="6">
                                            <p:txEl>
                                              <p:pRg st="0" end="0"/>
                                            </p:txEl>
                                          </p:spTgt>
                                        </p:tgtEl>
                                      </p:cBhvr>
                                    </p:animEffect>
                                    <p:anim calcmode="lin" valueType="num">
                                      <p:cBhvr>
                                        <p:cTn id="1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b="1" dirty="0">
                <a:latin typeface="微软雅黑" panose="020B0503020204020204" pitchFamily="34" charset="-122"/>
                <a:ea typeface="微软雅黑" panose="020B0503020204020204" pitchFamily="34" charset="-122"/>
              </a:rPr>
              <a:t>学习成绩构成</a:t>
            </a:r>
            <a:endParaRPr lang="zh-CN" altLang="en-US" sz="4000" b="1"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a:bodyPr>
          <a:lstStyle/>
          <a:p>
            <a:pPr>
              <a:lnSpc>
                <a:spcPct val="150000"/>
              </a:lnSpc>
            </a:pPr>
            <a:r>
              <a:rPr lang="zh-CN" altLang="zh-CN" dirty="0">
                <a:latin typeface="微软雅黑" panose="020B0503020204020204" pitchFamily="34" charset="-122"/>
                <a:ea typeface="微软雅黑" panose="020B0503020204020204" pitchFamily="34" charset="-122"/>
              </a:rPr>
              <a:t>网络视频必修课将采取过程性考核方式，课程最终考核成绩由观看视频（</a:t>
            </a:r>
            <a:r>
              <a:rPr lang="en-US" altLang="zh-CN" dirty="0">
                <a:latin typeface="微软雅黑" panose="020B0503020204020204" pitchFamily="34" charset="-122"/>
                <a:ea typeface="微软雅黑" panose="020B0503020204020204" pitchFamily="34" charset="-122"/>
              </a:rPr>
              <a:t>30%</a:t>
            </a:r>
            <a:r>
              <a:rPr lang="zh-CN" altLang="zh-CN" dirty="0">
                <a:latin typeface="微软雅黑" panose="020B0503020204020204" pitchFamily="34" charset="-122"/>
                <a:ea typeface="微软雅黑" panose="020B0503020204020204" pitchFamily="34" charset="-122"/>
              </a:rPr>
              <a:t>）、章节测试（</a:t>
            </a:r>
            <a:r>
              <a:rPr lang="en-US" altLang="zh-CN" dirty="0">
                <a:latin typeface="微软雅黑" panose="020B0503020204020204" pitchFamily="34" charset="-122"/>
                <a:ea typeface="微软雅黑" panose="020B0503020204020204" pitchFamily="34" charset="-122"/>
              </a:rPr>
              <a:t>30%</a:t>
            </a:r>
            <a:r>
              <a:rPr lang="zh-CN" altLang="zh-CN" dirty="0">
                <a:latin typeface="微软雅黑" panose="020B0503020204020204" pitchFamily="34" charset="-122"/>
                <a:ea typeface="微软雅黑" panose="020B0503020204020204" pitchFamily="34" charset="-122"/>
              </a:rPr>
              <a:t>）、网上见面课（</a:t>
            </a:r>
            <a:r>
              <a:rPr lang="en-US" altLang="zh-CN" dirty="0">
                <a:latin typeface="微软雅黑" panose="020B0503020204020204" pitchFamily="34" charset="-122"/>
                <a:ea typeface="微软雅黑" panose="020B0503020204020204" pitchFamily="34" charset="-122"/>
              </a:rPr>
              <a:t>0%</a:t>
            </a:r>
            <a:r>
              <a:rPr lang="zh-CN" altLang="zh-CN" dirty="0">
                <a:latin typeface="微软雅黑" panose="020B0503020204020204" pitchFamily="34" charset="-122"/>
                <a:ea typeface="微软雅黑" panose="020B0503020204020204" pitchFamily="34" charset="-122"/>
              </a:rPr>
              <a:t>）和期末考试（</a:t>
            </a:r>
            <a:r>
              <a:rPr lang="en-US" altLang="zh-CN" dirty="0">
                <a:latin typeface="微软雅黑" panose="020B0503020204020204" pitchFamily="34" charset="-122"/>
                <a:ea typeface="微软雅黑" panose="020B0503020204020204" pitchFamily="34" charset="-122"/>
              </a:rPr>
              <a:t>40%</a:t>
            </a:r>
            <a:r>
              <a:rPr lang="zh-CN" altLang="zh-CN" dirty="0">
                <a:latin typeface="微软雅黑" panose="020B0503020204020204" pitchFamily="34" charset="-122"/>
                <a:ea typeface="微软雅黑" panose="020B0503020204020204" pitchFamily="34" charset="-122"/>
              </a:rPr>
              <a:t>）四部分组成。</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如果此课程为纯在线没有见面课成绩构成比例为在线视频</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章测试加上期末考试构成最终成绩</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1000"/>
                                        <p:tgtEl>
                                          <p:spTgt spid="3">
                                            <p:txEl>
                                              <p:pRg st="1" end="1"/>
                                            </p:txEl>
                                          </p:spTgt>
                                        </p:tgtEl>
                                      </p:cBhvr>
                                    </p:animEffect>
                                    <p:anim calcmode="lin" valueType="num">
                                      <p:cBhvr>
                                        <p:cTn id="1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Текст 5"/>
          <p:cNvSpPr>
            <a:spLocks noGrp="1"/>
          </p:cNvSpPr>
          <p:nvPr>
            <p:ph type="body" sz="quarter" idx="10"/>
          </p:nvPr>
        </p:nvSpPr>
        <p:spPr>
          <a:xfrm>
            <a:off x="3905885" y="981075"/>
            <a:ext cx="3671454" cy="679450"/>
          </a:xfrm>
        </p:spPr>
        <p:txBody>
          <a:bodyPr>
            <a:normAutofit fontScale="92500" lnSpcReduction="20000"/>
          </a:bodyPr>
          <a:lstStyle/>
          <a:p>
            <a:pPr marL="0" indent="0" algn="ctr">
              <a:buNone/>
            </a:pPr>
            <a:r>
              <a:rPr lang="zh-CN" altLang="en-US" sz="4800" b="1" dirty="0">
                <a:solidFill>
                  <a:schemeClr val="tx1"/>
                </a:solidFill>
                <a:latin typeface="微软雅黑" panose="020B0503020204020204" pitchFamily="34" charset="-122"/>
                <a:ea typeface="微软雅黑" panose="020B0503020204020204" pitchFamily="34" charset="-122"/>
              </a:rPr>
              <a:t>导 学 目 录</a:t>
            </a:r>
            <a:endParaRPr lang="zh-CN" altLang="en-US" sz="4800" b="1" dirty="0">
              <a:solidFill>
                <a:schemeClr val="tx1"/>
              </a:solidFill>
              <a:latin typeface="微软雅黑" panose="020B0503020204020204" pitchFamily="34" charset="-122"/>
              <a:ea typeface="微软雅黑" panose="020B0503020204020204" pitchFamily="34" charset="-122"/>
            </a:endParaRPr>
          </a:p>
        </p:txBody>
      </p:sp>
      <p:grpSp>
        <p:nvGrpSpPr>
          <p:cNvPr id="13" name="Группа 12"/>
          <p:cNvGrpSpPr/>
          <p:nvPr/>
        </p:nvGrpSpPr>
        <p:grpSpPr>
          <a:xfrm>
            <a:off x="958215" y="2449830"/>
            <a:ext cx="1400810" cy="1124585"/>
            <a:chOff x="2500313" y="3713163"/>
            <a:chExt cx="1995487" cy="1997075"/>
          </a:xfrm>
          <a:solidFill>
            <a:schemeClr val="tx2">
              <a:lumMod val="40000"/>
              <a:lumOff val="60000"/>
            </a:schemeClr>
          </a:solidFill>
        </p:grpSpPr>
        <p:sp>
          <p:nvSpPr>
            <p:cNvPr id="5" name="Овал 13"/>
            <p:cNvSpPr/>
            <p:nvPr/>
          </p:nvSpPr>
          <p:spPr>
            <a:xfrm>
              <a:off x="2500313" y="3714751"/>
              <a:ext cx="1995487" cy="1995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14"/>
            <p:cNvSpPr/>
            <p:nvPr/>
          </p:nvSpPr>
          <p:spPr>
            <a:xfrm>
              <a:off x="2500313" y="3713163"/>
              <a:ext cx="1995487" cy="1995487"/>
            </a:xfrm>
            <a:prstGeom prst="ellipse">
              <a:avLst/>
            </a:pr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8" name="Группа 15"/>
          <p:cNvGrpSpPr/>
          <p:nvPr/>
        </p:nvGrpSpPr>
        <p:grpSpPr>
          <a:xfrm>
            <a:off x="957580" y="4382770"/>
            <a:ext cx="1400810" cy="1139190"/>
            <a:chOff x="2500313" y="3713163"/>
            <a:chExt cx="1995487" cy="1997075"/>
          </a:xfrm>
          <a:solidFill>
            <a:schemeClr val="tx2">
              <a:lumMod val="40000"/>
              <a:lumOff val="60000"/>
            </a:schemeClr>
          </a:solidFill>
        </p:grpSpPr>
        <p:sp>
          <p:nvSpPr>
            <p:cNvPr id="17" name="Овал 16"/>
            <p:cNvSpPr/>
            <p:nvPr/>
          </p:nvSpPr>
          <p:spPr>
            <a:xfrm>
              <a:off x="2500313" y="3714751"/>
              <a:ext cx="1995487" cy="1995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Овал 17"/>
            <p:cNvSpPr/>
            <p:nvPr/>
          </p:nvSpPr>
          <p:spPr>
            <a:xfrm>
              <a:off x="2500313" y="3713163"/>
              <a:ext cx="1995487" cy="1995487"/>
            </a:xfrm>
            <a:prstGeom prst="ellipse">
              <a:avLst/>
            </a:pr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9" name="Группа 18"/>
          <p:cNvGrpSpPr/>
          <p:nvPr/>
        </p:nvGrpSpPr>
        <p:grpSpPr>
          <a:xfrm>
            <a:off x="6604635" y="2478405"/>
            <a:ext cx="1341755" cy="1096010"/>
            <a:chOff x="2500313" y="3713163"/>
            <a:chExt cx="1995487" cy="1997075"/>
          </a:xfrm>
          <a:solidFill>
            <a:schemeClr val="tx2">
              <a:lumMod val="40000"/>
              <a:lumOff val="60000"/>
            </a:schemeClr>
          </a:solidFill>
        </p:grpSpPr>
        <p:sp>
          <p:nvSpPr>
            <p:cNvPr id="20" name="Овал 19"/>
            <p:cNvSpPr/>
            <p:nvPr/>
          </p:nvSpPr>
          <p:spPr>
            <a:xfrm>
              <a:off x="2500313" y="3714751"/>
              <a:ext cx="1995487" cy="1995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Овал 20"/>
            <p:cNvSpPr/>
            <p:nvPr/>
          </p:nvSpPr>
          <p:spPr>
            <a:xfrm>
              <a:off x="2500313" y="3713163"/>
              <a:ext cx="1995487" cy="1995487"/>
            </a:xfrm>
            <a:prstGeom prst="ellipse">
              <a:avLst/>
            </a:pr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5" name="object 3"/>
          <p:cNvSpPr txBox="1"/>
          <p:nvPr/>
        </p:nvSpPr>
        <p:spPr>
          <a:xfrm>
            <a:off x="2510971" y="2444305"/>
            <a:ext cx="3518535" cy="1300099"/>
          </a:xfrm>
          <a:prstGeom prst="rect">
            <a:avLst/>
          </a:prstGeom>
        </p:spPr>
        <p:txBody>
          <a:bodyPr vert="horz" wrap="square" lIns="0" tIns="0" rIns="0" bIns="0" rtlCol="0">
            <a:spAutoFit/>
          </a:bodyPr>
          <a:lstStyle/>
          <a:p>
            <a:pPr marL="12700" marR="5080">
              <a:lnSpc>
                <a:spcPct val="132000"/>
              </a:lnSpc>
            </a:pPr>
            <a:r>
              <a:rPr lang="zh-CN" altLang="en-US" sz="3200" b="1" dirty="0">
                <a:solidFill>
                  <a:schemeClr val="bg1">
                    <a:lumMod val="50000"/>
                  </a:schemeClr>
                </a:solidFill>
                <a:latin typeface="微软雅黑" panose="020B0503020204020204" pitchFamily="34" charset="-122"/>
                <a:ea typeface="微软雅黑" panose="020B0503020204020204" pitchFamily="34" charset="-122"/>
                <a:cs typeface="Trebuchet MS" panose="020B0603020202020204"/>
              </a:rPr>
              <a:t>登录、身份验证、确认课程</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cs typeface="Trebuchet MS" panose="020B0603020202020204"/>
            </a:endParaRPr>
          </a:p>
        </p:txBody>
      </p:sp>
      <p:grpSp>
        <p:nvGrpSpPr>
          <p:cNvPr id="37" name="Группа 36"/>
          <p:cNvGrpSpPr/>
          <p:nvPr/>
        </p:nvGrpSpPr>
        <p:grpSpPr>
          <a:xfrm>
            <a:off x="1246823" y="4630420"/>
            <a:ext cx="847724" cy="711200"/>
            <a:chOff x="3094038" y="4356100"/>
            <a:chExt cx="847724" cy="711200"/>
          </a:xfrm>
        </p:grpSpPr>
        <p:sp>
          <p:nvSpPr>
            <p:cNvPr id="38" name="Freeform 5"/>
            <p:cNvSpPr>
              <a:spLocks noEditPoints="1"/>
            </p:cNvSpPr>
            <p:nvPr/>
          </p:nvSpPr>
          <p:spPr bwMode="auto">
            <a:xfrm>
              <a:off x="3094038" y="4699000"/>
              <a:ext cx="369887" cy="368300"/>
            </a:xfrm>
            <a:custGeom>
              <a:avLst/>
              <a:gdLst/>
              <a:ahLst/>
              <a:cxnLst>
                <a:cxn ang="0">
                  <a:pos x="128" y="81"/>
                </a:cxn>
                <a:cxn ang="0">
                  <a:pos x="141" y="72"/>
                </a:cxn>
                <a:cxn ang="0">
                  <a:pos x="134" y="41"/>
                </a:cxn>
                <a:cxn ang="0">
                  <a:pos x="119" y="37"/>
                </a:cxn>
                <a:cxn ang="0">
                  <a:pos x="121" y="22"/>
                </a:cxn>
                <a:cxn ang="0">
                  <a:pos x="95" y="4"/>
                </a:cxn>
                <a:cxn ang="0">
                  <a:pos x="82" y="12"/>
                </a:cxn>
                <a:cxn ang="0">
                  <a:pos x="72" y="0"/>
                </a:cxn>
                <a:cxn ang="0">
                  <a:pos x="41" y="6"/>
                </a:cxn>
                <a:cxn ang="0">
                  <a:pos x="38" y="21"/>
                </a:cxn>
                <a:cxn ang="0">
                  <a:pos x="22" y="19"/>
                </a:cxn>
                <a:cxn ang="0">
                  <a:pos x="5" y="46"/>
                </a:cxn>
                <a:cxn ang="0">
                  <a:pos x="13" y="59"/>
                </a:cxn>
                <a:cxn ang="0">
                  <a:pos x="0" y="68"/>
                </a:cxn>
                <a:cxn ang="0">
                  <a:pos x="7" y="99"/>
                </a:cxn>
                <a:cxn ang="0">
                  <a:pos x="22" y="103"/>
                </a:cxn>
                <a:cxn ang="0">
                  <a:pos x="20" y="118"/>
                </a:cxn>
                <a:cxn ang="0">
                  <a:pos x="46" y="136"/>
                </a:cxn>
                <a:cxn ang="0">
                  <a:pos x="59" y="127"/>
                </a:cxn>
                <a:cxn ang="0">
                  <a:pos x="69" y="140"/>
                </a:cxn>
                <a:cxn ang="0">
                  <a:pos x="100" y="134"/>
                </a:cxn>
                <a:cxn ang="0">
                  <a:pos x="103" y="118"/>
                </a:cxn>
                <a:cxn ang="0">
                  <a:pos x="119" y="121"/>
                </a:cxn>
                <a:cxn ang="0">
                  <a:pos x="136" y="94"/>
                </a:cxn>
                <a:cxn ang="0">
                  <a:pos x="128" y="81"/>
                </a:cxn>
                <a:cxn ang="0">
                  <a:pos x="62" y="112"/>
                </a:cxn>
                <a:cxn ang="0">
                  <a:pos x="28" y="62"/>
                </a:cxn>
                <a:cxn ang="0">
                  <a:pos x="79" y="28"/>
                </a:cxn>
                <a:cxn ang="0">
                  <a:pos x="113" y="78"/>
                </a:cxn>
                <a:cxn ang="0">
                  <a:pos x="62" y="112"/>
                </a:cxn>
              </a:cxnLst>
              <a:rect l="0" t="0" r="r" b="b"/>
              <a:pathLst>
                <a:path w="141" h="140">
                  <a:moveTo>
                    <a:pt x="128" y="81"/>
                  </a:moveTo>
                  <a:cubicBezTo>
                    <a:pt x="129" y="75"/>
                    <a:pt x="135" y="71"/>
                    <a:pt x="141" y="72"/>
                  </a:cubicBezTo>
                  <a:cubicBezTo>
                    <a:pt x="141" y="61"/>
                    <a:pt x="139" y="50"/>
                    <a:pt x="134" y="41"/>
                  </a:cubicBezTo>
                  <a:cubicBezTo>
                    <a:pt x="129" y="43"/>
                    <a:pt x="122" y="42"/>
                    <a:pt x="119" y="37"/>
                  </a:cubicBezTo>
                  <a:cubicBezTo>
                    <a:pt x="116" y="32"/>
                    <a:pt x="117" y="25"/>
                    <a:pt x="121" y="22"/>
                  </a:cubicBezTo>
                  <a:cubicBezTo>
                    <a:pt x="114" y="14"/>
                    <a:pt x="105" y="8"/>
                    <a:pt x="95" y="4"/>
                  </a:cubicBezTo>
                  <a:cubicBezTo>
                    <a:pt x="93" y="10"/>
                    <a:pt x="87" y="14"/>
                    <a:pt x="82" y="12"/>
                  </a:cubicBezTo>
                  <a:cubicBezTo>
                    <a:pt x="76" y="11"/>
                    <a:pt x="72" y="6"/>
                    <a:pt x="72" y="0"/>
                  </a:cubicBezTo>
                  <a:cubicBezTo>
                    <a:pt x="61" y="0"/>
                    <a:pt x="51" y="2"/>
                    <a:pt x="41" y="6"/>
                  </a:cubicBezTo>
                  <a:cubicBezTo>
                    <a:pt x="44" y="11"/>
                    <a:pt x="43" y="18"/>
                    <a:pt x="38" y="21"/>
                  </a:cubicBezTo>
                  <a:cubicBezTo>
                    <a:pt x="33" y="25"/>
                    <a:pt x="26" y="24"/>
                    <a:pt x="22" y="19"/>
                  </a:cubicBezTo>
                  <a:cubicBezTo>
                    <a:pt x="15" y="26"/>
                    <a:pt x="9" y="35"/>
                    <a:pt x="5" y="46"/>
                  </a:cubicBezTo>
                  <a:cubicBezTo>
                    <a:pt x="10" y="47"/>
                    <a:pt x="14" y="53"/>
                    <a:pt x="13" y="59"/>
                  </a:cubicBezTo>
                  <a:cubicBezTo>
                    <a:pt x="12" y="65"/>
                    <a:pt x="6" y="69"/>
                    <a:pt x="0" y="68"/>
                  </a:cubicBezTo>
                  <a:cubicBezTo>
                    <a:pt x="0" y="79"/>
                    <a:pt x="2" y="90"/>
                    <a:pt x="7" y="99"/>
                  </a:cubicBezTo>
                  <a:cubicBezTo>
                    <a:pt x="12" y="96"/>
                    <a:pt x="19" y="98"/>
                    <a:pt x="22" y="103"/>
                  </a:cubicBezTo>
                  <a:cubicBezTo>
                    <a:pt x="25" y="108"/>
                    <a:pt x="24" y="114"/>
                    <a:pt x="20" y="118"/>
                  </a:cubicBezTo>
                  <a:cubicBezTo>
                    <a:pt x="27" y="126"/>
                    <a:pt x="36" y="132"/>
                    <a:pt x="46" y="136"/>
                  </a:cubicBezTo>
                  <a:cubicBezTo>
                    <a:pt x="48" y="130"/>
                    <a:pt x="54" y="126"/>
                    <a:pt x="59" y="127"/>
                  </a:cubicBezTo>
                  <a:cubicBezTo>
                    <a:pt x="65" y="129"/>
                    <a:pt x="69" y="134"/>
                    <a:pt x="69" y="140"/>
                  </a:cubicBezTo>
                  <a:cubicBezTo>
                    <a:pt x="80" y="140"/>
                    <a:pt x="90" y="138"/>
                    <a:pt x="100" y="134"/>
                  </a:cubicBezTo>
                  <a:cubicBezTo>
                    <a:pt x="97" y="128"/>
                    <a:pt x="98" y="122"/>
                    <a:pt x="103" y="118"/>
                  </a:cubicBezTo>
                  <a:cubicBezTo>
                    <a:pt x="108" y="115"/>
                    <a:pt x="115" y="116"/>
                    <a:pt x="119" y="121"/>
                  </a:cubicBezTo>
                  <a:cubicBezTo>
                    <a:pt x="126" y="114"/>
                    <a:pt x="132" y="104"/>
                    <a:pt x="136" y="94"/>
                  </a:cubicBezTo>
                  <a:cubicBezTo>
                    <a:pt x="131" y="93"/>
                    <a:pt x="127" y="87"/>
                    <a:pt x="128" y="81"/>
                  </a:cubicBezTo>
                  <a:close/>
                  <a:moveTo>
                    <a:pt x="62" y="112"/>
                  </a:moveTo>
                  <a:cubicBezTo>
                    <a:pt x="39" y="108"/>
                    <a:pt x="24" y="85"/>
                    <a:pt x="28" y="62"/>
                  </a:cubicBezTo>
                  <a:cubicBezTo>
                    <a:pt x="33" y="38"/>
                    <a:pt x="55" y="23"/>
                    <a:pt x="79" y="28"/>
                  </a:cubicBezTo>
                  <a:cubicBezTo>
                    <a:pt x="102" y="32"/>
                    <a:pt x="117" y="55"/>
                    <a:pt x="113" y="78"/>
                  </a:cubicBezTo>
                  <a:cubicBezTo>
                    <a:pt x="108" y="101"/>
                    <a:pt x="86" y="117"/>
                    <a:pt x="62" y="112"/>
                  </a:cubicBezTo>
                  <a:close/>
                </a:path>
              </a:pathLst>
            </a:custGeom>
            <a:solidFill>
              <a:srgbClr val="FFFFFF"/>
            </a:solidFill>
            <a:ln w="9525">
              <a:noFill/>
              <a:round/>
            </a:ln>
          </p:spPr>
          <p:txBody>
            <a:bodyPr vert="horz" wrap="square" lIns="91440" tIns="45720" rIns="91440" bIns="45720" numCol="1" anchor="t" anchorCtr="0" compatLnSpc="1"/>
            <a:lstStyle/>
            <a:p>
              <a:endParaRPr lang="ru-RU"/>
            </a:p>
          </p:txBody>
        </p:sp>
        <p:sp>
          <p:nvSpPr>
            <p:cNvPr id="39" name="Freeform 6"/>
            <p:cNvSpPr>
              <a:spLocks noEditPoints="1"/>
            </p:cNvSpPr>
            <p:nvPr/>
          </p:nvSpPr>
          <p:spPr bwMode="auto">
            <a:xfrm>
              <a:off x="3435350" y="4356100"/>
              <a:ext cx="506412" cy="511175"/>
            </a:xfrm>
            <a:custGeom>
              <a:avLst/>
              <a:gdLst/>
              <a:ahLst/>
              <a:cxnLst>
                <a:cxn ang="0">
                  <a:pos x="177" y="85"/>
                </a:cxn>
                <a:cxn ang="0">
                  <a:pos x="189" y="67"/>
                </a:cxn>
                <a:cxn ang="0">
                  <a:pos x="166" y="29"/>
                </a:cxn>
                <a:cxn ang="0">
                  <a:pos x="144" y="32"/>
                </a:cxn>
                <a:cxn ang="0">
                  <a:pos x="140" y="11"/>
                </a:cxn>
                <a:cxn ang="0">
                  <a:pos x="98" y="0"/>
                </a:cxn>
                <a:cxn ang="0">
                  <a:pos x="84" y="17"/>
                </a:cxn>
                <a:cxn ang="0">
                  <a:pos x="66" y="5"/>
                </a:cxn>
                <a:cxn ang="0">
                  <a:pos x="29" y="28"/>
                </a:cxn>
                <a:cxn ang="0">
                  <a:pos x="31" y="49"/>
                </a:cxn>
                <a:cxn ang="0">
                  <a:pos x="10" y="53"/>
                </a:cxn>
                <a:cxn ang="0">
                  <a:pos x="0" y="96"/>
                </a:cxn>
                <a:cxn ang="0">
                  <a:pos x="17" y="109"/>
                </a:cxn>
                <a:cxn ang="0">
                  <a:pos x="5" y="127"/>
                </a:cxn>
                <a:cxn ang="0">
                  <a:pos x="28" y="165"/>
                </a:cxn>
                <a:cxn ang="0">
                  <a:pos x="49" y="162"/>
                </a:cxn>
                <a:cxn ang="0">
                  <a:pos x="53" y="183"/>
                </a:cxn>
                <a:cxn ang="0">
                  <a:pos x="96" y="194"/>
                </a:cxn>
                <a:cxn ang="0">
                  <a:pos x="109" y="177"/>
                </a:cxn>
                <a:cxn ang="0">
                  <a:pos x="127" y="189"/>
                </a:cxn>
                <a:cxn ang="0">
                  <a:pos x="164" y="166"/>
                </a:cxn>
                <a:cxn ang="0">
                  <a:pos x="162" y="145"/>
                </a:cxn>
                <a:cxn ang="0">
                  <a:pos x="183" y="141"/>
                </a:cxn>
                <a:cxn ang="0">
                  <a:pos x="193" y="98"/>
                </a:cxn>
                <a:cxn ang="0">
                  <a:pos x="177" y="85"/>
                </a:cxn>
                <a:cxn ang="0">
                  <a:pos x="106" y="156"/>
                </a:cxn>
                <a:cxn ang="0">
                  <a:pos x="38" y="106"/>
                </a:cxn>
                <a:cxn ang="0">
                  <a:pos x="88" y="38"/>
                </a:cxn>
                <a:cxn ang="0">
                  <a:pos x="156" y="88"/>
                </a:cxn>
                <a:cxn ang="0">
                  <a:pos x="106" y="156"/>
                </a:cxn>
              </a:cxnLst>
              <a:rect l="0" t="0" r="r" b="b"/>
              <a:pathLst>
                <a:path w="193" h="194">
                  <a:moveTo>
                    <a:pt x="177" y="85"/>
                  </a:moveTo>
                  <a:cubicBezTo>
                    <a:pt x="175" y="76"/>
                    <a:pt x="181" y="69"/>
                    <a:pt x="189" y="67"/>
                  </a:cubicBezTo>
                  <a:cubicBezTo>
                    <a:pt x="184" y="52"/>
                    <a:pt x="176" y="40"/>
                    <a:pt x="166" y="29"/>
                  </a:cubicBezTo>
                  <a:cubicBezTo>
                    <a:pt x="160" y="35"/>
                    <a:pt x="151" y="37"/>
                    <a:pt x="144" y="32"/>
                  </a:cubicBezTo>
                  <a:cubicBezTo>
                    <a:pt x="138" y="27"/>
                    <a:pt x="136" y="18"/>
                    <a:pt x="140" y="11"/>
                  </a:cubicBezTo>
                  <a:cubicBezTo>
                    <a:pt x="127" y="4"/>
                    <a:pt x="113" y="0"/>
                    <a:pt x="98" y="0"/>
                  </a:cubicBezTo>
                  <a:cubicBezTo>
                    <a:pt x="98" y="8"/>
                    <a:pt x="92" y="16"/>
                    <a:pt x="84" y="17"/>
                  </a:cubicBezTo>
                  <a:cubicBezTo>
                    <a:pt x="76" y="18"/>
                    <a:pt x="68" y="13"/>
                    <a:pt x="66" y="5"/>
                  </a:cubicBezTo>
                  <a:cubicBezTo>
                    <a:pt x="52" y="10"/>
                    <a:pt x="39" y="18"/>
                    <a:pt x="29" y="28"/>
                  </a:cubicBezTo>
                  <a:cubicBezTo>
                    <a:pt x="35" y="33"/>
                    <a:pt x="36" y="43"/>
                    <a:pt x="31" y="49"/>
                  </a:cubicBezTo>
                  <a:cubicBezTo>
                    <a:pt x="26" y="56"/>
                    <a:pt x="17" y="58"/>
                    <a:pt x="10" y="53"/>
                  </a:cubicBezTo>
                  <a:cubicBezTo>
                    <a:pt x="4" y="66"/>
                    <a:pt x="0" y="81"/>
                    <a:pt x="0" y="96"/>
                  </a:cubicBezTo>
                  <a:cubicBezTo>
                    <a:pt x="8" y="95"/>
                    <a:pt x="15" y="101"/>
                    <a:pt x="17" y="109"/>
                  </a:cubicBezTo>
                  <a:cubicBezTo>
                    <a:pt x="18" y="118"/>
                    <a:pt x="13" y="125"/>
                    <a:pt x="5" y="127"/>
                  </a:cubicBezTo>
                  <a:cubicBezTo>
                    <a:pt x="9" y="142"/>
                    <a:pt x="17" y="154"/>
                    <a:pt x="28" y="165"/>
                  </a:cubicBezTo>
                  <a:cubicBezTo>
                    <a:pt x="33" y="159"/>
                    <a:pt x="42" y="157"/>
                    <a:pt x="49" y="162"/>
                  </a:cubicBezTo>
                  <a:cubicBezTo>
                    <a:pt x="56" y="167"/>
                    <a:pt x="57" y="176"/>
                    <a:pt x="53" y="183"/>
                  </a:cubicBezTo>
                  <a:cubicBezTo>
                    <a:pt x="66" y="190"/>
                    <a:pt x="81" y="194"/>
                    <a:pt x="96" y="194"/>
                  </a:cubicBezTo>
                  <a:cubicBezTo>
                    <a:pt x="95" y="186"/>
                    <a:pt x="101" y="178"/>
                    <a:pt x="109" y="177"/>
                  </a:cubicBezTo>
                  <a:cubicBezTo>
                    <a:pt x="117" y="176"/>
                    <a:pt x="125" y="181"/>
                    <a:pt x="127" y="189"/>
                  </a:cubicBezTo>
                  <a:cubicBezTo>
                    <a:pt x="141" y="184"/>
                    <a:pt x="154" y="176"/>
                    <a:pt x="164" y="166"/>
                  </a:cubicBezTo>
                  <a:cubicBezTo>
                    <a:pt x="158" y="161"/>
                    <a:pt x="157" y="152"/>
                    <a:pt x="162" y="145"/>
                  </a:cubicBezTo>
                  <a:cubicBezTo>
                    <a:pt x="167" y="138"/>
                    <a:pt x="176" y="136"/>
                    <a:pt x="183" y="141"/>
                  </a:cubicBezTo>
                  <a:cubicBezTo>
                    <a:pt x="190" y="128"/>
                    <a:pt x="193" y="113"/>
                    <a:pt x="193" y="98"/>
                  </a:cubicBezTo>
                  <a:cubicBezTo>
                    <a:pt x="185" y="99"/>
                    <a:pt x="178" y="93"/>
                    <a:pt x="177" y="85"/>
                  </a:cubicBezTo>
                  <a:close/>
                  <a:moveTo>
                    <a:pt x="106" y="156"/>
                  </a:moveTo>
                  <a:cubicBezTo>
                    <a:pt x="73" y="161"/>
                    <a:pt x="43" y="139"/>
                    <a:pt x="38" y="106"/>
                  </a:cubicBezTo>
                  <a:cubicBezTo>
                    <a:pt x="33" y="74"/>
                    <a:pt x="55" y="43"/>
                    <a:pt x="88" y="38"/>
                  </a:cubicBezTo>
                  <a:cubicBezTo>
                    <a:pt x="120" y="33"/>
                    <a:pt x="150" y="55"/>
                    <a:pt x="156" y="88"/>
                  </a:cubicBezTo>
                  <a:cubicBezTo>
                    <a:pt x="161" y="120"/>
                    <a:pt x="138" y="151"/>
                    <a:pt x="106" y="156"/>
                  </a:cubicBezTo>
                  <a:close/>
                </a:path>
              </a:pathLst>
            </a:custGeom>
            <a:solidFill>
              <a:srgbClr val="FFFFFF"/>
            </a:solidFill>
            <a:ln w="9525">
              <a:noFill/>
              <a:round/>
            </a:ln>
          </p:spPr>
          <p:txBody>
            <a:bodyPr vert="horz" wrap="square" lIns="91440" tIns="45720" rIns="91440" bIns="45720" numCol="1" anchor="t" anchorCtr="0" compatLnSpc="1"/>
            <a:lstStyle/>
            <a:p>
              <a:endParaRPr lang="ru-RU"/>
            </a:p>
          </p:txBody>
        </p:sp>
      </p:grpSp>
      <p:grpSp>
        <p:nvGrpSpPr>
          <p:cNvPr id="40" name="Группа 39"/>
          <p:cNvGrpSpPr/>
          <p:nvPr/>
        </p:nvGrpSpPr>
        <p:grpSpPr>
          <a:xfrm>
            <a:off x="6972935" y="2811780"/>
            <a:ext cx="604837" cy="512763"/>
            <a:chOff x="3216275" y="6959600"/>
            <a:chExt cx="604837" cy="512763"/>
          </a:xfrm>
        </p:grpSpPr>
        <p:sp>
          <p:nvSpPr>
            <p:cNvPr id="41" name="Freeform 7"/>
            <p:cNvSpPr/>
            <p:nvPr/>
          </p:nvSpPr>
          <p:spPr bwMode="auto">
            <a:xfrm>
              <a:off x="3216275" y="7242175"/>
              <a:ext cx="604837" cy="230188"/>
            </a:xfrm>
            <a:custGeom>
              <a:avLst/>
              <a:gdLst/>
              <a:ahLst/>
              <a:cxnLst>
                <a:cxn ang="0">
                  <a:pos x="237" y="0"/>
                </a:cxn>
                <a:cxn ang="0">
                  <a:pos x="237" y="14"/>
                </a:cxn>
                <a:cxn ang="0">
                  <a:pos x="144" y="14"/>
                </a:cxn>
                <a:cxn ang="0">
                  <a:pos x="144" y="0"/>
                </a:cxn>
                <a:cxn ang="0">
                  <a:pos x="0" y="0"/>
                </a:cxn>
                <a:cxn ang="0">
                  <a:pos x="0" y="145"/>
                </a:cxn>
                <a:cxn ang="0">
                  <a:pos x="381" y="145"/>
                </a:cxn>
                <a:cxn ang="0">
                  <a:pos x="381" y="0"/>
                </a:cxn>
                <a:cxn ang="0">
                  <a:pos x="237" y="0"/>
                </a:cxn>
              </a:cxnLst>
              <a:rect l="0" t="0" r="r" b="b"/>
              <a:pathLst>
                <a:path w="381" h="145">
                  <a:moveTo>
                    <a:pt x="237" y="0"/>
                  </a:moveTo>
                  <a:lnTo>
                    <a:pt x="237" y="14"/>
                  </a:lnTo>
                  <a:lnTo>
                    <a:pt x="144" y="14"/>
                  </a:lnTo>
                  <a:lnTo>
                    <a:pt x="144" y="0"/>
                  </a:lnTo>
                  <a:lnTo>
                    <a:pt x="0" y="0"/>
                  </a:lnTo>
                  <a:lnTo>
                    <a:pt x="0" y="145"/>
                  </a:lnTo>
                  <a:lnTo>
                    <a:pt x="381" y="145"/>
                  </a:lnTo>
                  <a:lnTo>
                    <a:pt x="381" y="0"/>
                  </a:lnTo>
                  <a:lnTo>
                    <a:pt x="237" y="0"/>
                  </a:lnTo>
                  <a:close/>
                </a:path>
              </a:pathLst>
            </a:custGeom>
            <a:solidFill>
              <a:srgbClr val="FFFFFF"/>
            </a:solidFill>
            <a:ln w="9525">
              <a:noFill/>
              <a:round/>
            </a:ln>
          </p:spPr>
          <p:txBody>
            <a:bodyPr vert="horz" wrap="square" lIns="91440" tIns="45720" rIns="91440" bIns="45720" numCol="1" anchor="t" anchorCtr="0" compatLnSpc="1"/>
            <a:lstStyle/>
            <a:p>
              <a:endParaRPr lang="ru-RU"/>
            </a:p>
          </p:txBody>
        </p:sp>
        <p:sp>
          <p:nvSpPr>
            <p:cNvPr id="42" name="Freeform 8"/>
            <p:cNvSpPr>
              <a:spLocks noEditPoints="1"/>
            </p:cNvSpPr>
            <p:nvPr/>
          </p:nvSpPr>
          <p:spPr bwMode="auto">
            <a:xfrm>
              <a:off x="3216275" y="6959600"/>
              <a:ext cx="604837" cy="239713"/>
            </a:xfrm>
            <a:custGeom>
              <a:avLst/>
              <a:gdLst/>
              <a:ahLst/>
              <a:cxnLst>
                <a:cxn ang="0">
                  <a:pos x="165" y="32"/>
                </a:cxn>
                <a:cxn ang="0">
                  <a:pos x="165" y="20"/>
                </a:cxn>
                <a:cxn ang="0">
                  <a:pos x="144" y="0"/>
                </a:cxn>
                <a:cxn ang="0">
                  <a:pos x="85" y="0"/>
                </a:cxn>
                <a:cxn ang="0">
                  <a:pos x="64" y="20"/>
                </a:cxn>
                <a:cxn ang="0">
                  <a:pos x="64" y="32"/>
                </a:cxn>
                <a:cxn ang="0">
                  <a:pos x="0" y="32"/>
                </a:cxn>
                <a:cxn ang="0">
                  <a:pos x="0" y="91"/>
                </a:cxn>
                <a:cxn ang="0">
                  <a:pos x="87" y="91"/>
                </a:cxn>
                <a:cxn ang="0">
                  <a:pos x="87" y="83"/>
                </a:cxn>
                <a:cxn ang="0">
                  <a:pos x="143" y="83"/>
                </a:cxn>
                <a:cxn ang="0">
                  <a:pos x="143" y="91"/>
                </a:cxn>
                <a:cxn ang="0">
                  <a:pos x="230" y="91"/>
                </a:cxn>
                <a:cxn ang="0">
                  <a:pos x="230" y="32"/>
                </a:cxn>
                <a:cxn ang="0">
                  <a:pos x="165" y="32"/>
                </a:cxn>
                <a:cxn ang="0">
                  <a:pos x="149" y="32"/>
                </a:cxn>
                <a:cxn ang="0">
                  <a:pos x="81" y="32"/>
                </a:cxn>
                <a:cxn ang="0">
                  <a:pos x="81" y="20"/>
                </a:cxn>
                <a:cxn ang="0">
                  <a:pos x="85" y="17"/>
                </a:cxn>
                <a:cxn ang="0">
                  <a:pos x="144" y="17"/>
                </a:cxn>
                <a:cxn ang="0">
                  <a:pos x="149" y="20"/>
                </a:cxn>
                <a:cxn ang="0">
                  <a:pos x="149" y="32"/>
                </a:cxn>
              </a:cxnLst>
              <a:rect l="0" t="0" r="r" b="b"/>
              <a:pathLst>
                <a:path w="230" h="91">
                  <a:moveTo>
                    <a:pt x="165" y="32"/>
                  </a:moveTo>
                  <a:cubicBezTo>
                    <a:pt x="165" y="20"/>
                    <a:pt x="165" y="20"/>
                    <a:pt x="165" y="20"/>
                  </a:cubicBezTo>
                  <a:cubicBezTo>
                    <a:pt x="165" y="9"/>
                    <a:pt x="156" y="0"/>
                    <a:pt x="144" y="0"/>
                  </a:cubicBezTo>
                  <a:cubicBezTo>
                    <a:pt x="85" y="0"/>
                    <a:pt x="85" y="0"/>
                    <a:pt x="85" y="0"/>
                  </a:cubicBezTo>
                  <a:cubicBezTo>
                    <a:pt x="74" y="0"/>
                    <a:pt x="64" y="9"/>
                    <a:pt x="64" y="20"/>
                  </a:cubicBezTo>
                  <a:cubicBezTo>
                    <a:pt x="64" y="32"/>
                    <a:pt x="64" y="32"/>
                    <a:pt x="64" y="32"/>
                  </a:cubicBezTo>
                  <a:cubicBezTo>
                    <a:pt x="0" y="32"/>
                    <a:pt x="0" y="32"/>
                    <a:pt x="0" y="32"/>
                  </a:cubicBezTo>
                  <a:cubicBezTo>
                    <a:pt x="0" y="91"/>
                    <a:pt x="0" y="91"/>
                    <a:pt x="0" y="91"/>
                  </a:cubicBezTo>
                  <a:cubicBezTo>
                    <a:pt x="87" y="91"/>
                    <a:pt x="87" y="91"/>
                    <a:pt x="87" y="91"/>
                  </a:cubicBezTo>
                  <a:cubicBezTo>
                    <a:pt x="87" y="83"/>
                    <a:pt x="87" y="83"/>
                    <a:pt x="87" y="83"/>
                  </a:cubicBezTo>
                  <a:cubicBezTo>
                    <a:pt x="143" y="83"/>
                    <a:pt x="143" y="83"/>
                    <a:pt x="143" y="83"/>
                  </a:cubicBezTo>
                  <a:cubicBezTo>
                    <a:pt x="143" y="91"/>
                    <a:pt x="143" y="91"/>
                    <a:pt x="143" y="91"/>
                  </a:cubicBezTo>
                  <a:cubicBezTo>
                    <a:pt x="230" y="91"/>
                    <a:pt x="230" y="91"/>
                    <a:pt x="230" y="91"/>
                  </a:cubicBezTo>
                  <a:cubicBezTo>
                    <a:pt x="230" y="32"/>
                    <a:pt x="230" y="32"/>
                    <a:pt x="230" y="32"/>
                  </a:cubicBezTo>
                  <a:lnTo>
                    <a:pt x="165" y="32"/>
                  </a:lnTo>
                  <a:close/>
                  <a:moveTo>
                    <a:pt x="149" y="32"/>
                  </a:moveTo>
                  <a:cubicBezTo>
                    <a:pt x="81" y="32"/>
                    <a:pt x="81" y="32"/>
                    <a:pt x="81" y="32"/>
                  </a:cubicBezTo>
                  <a:cubicBezTo>
                    <a:pt x="81" y="20"/>
                    <a:pt x="81" y="20"/>
                    <a:pt x="81" y="20"/>
                  </a:cubicBezTo>
                  <a:cubicBezTo>
                    <a:pt x="81" y="19"/>
                    <a:pt x="83" y="17"/>
                    <a:pt x="85" y="17"/>
                  </a:cubicBezTo>
                  <a:cubicBezTo>
                    <a:pt x="144" y="17"/>
                    <a:pt x="144" y="17"/>
                    <a:pt x="144" y="17"/>
                  </a:cubicBezTo>
                  <a:cubicBezTo>
                    <a:pt x="147" y="17"/>
                    <a:pt x="149" y="19"/>
                    <a:pt x="149" y="20"/>
                  </a:cubicBezTo>
                  <a:lnTo>
                    <a:pt x="149" y="32"/>
                  </a:lnTo>
                  <a:close/>
                </a:path>
              </a:pathLst>
            </a:custGeom>
            <a:solidFill>
              <a:srgbClr val="FFFFFF"/>
            </a:solidFill>
            <a:ln w="9525">
              <a:noFill/>
              <a:round/>
            </a:ln>
          </p:spPr>
          <p:txBody>
            <a:bodyPr vert="horz" wrap="square" lIns="91440" tIns="45720" rIns="91440" bIns="45720" numCol="1" anchor="t" anchorCtr="0" compatLnSpc="1"/>
            <a:lstStyle/>
            <a:p>
              <a:endParaRPr lang="ru-RU"/>
            </a:p>
          </p:txBody>
        </p:sp>
      </p:grpSp>
      <p:sp>
        <p:nvSpPr>
          <p:cNvPr id="56" name="Freeform 5"/>
          <p:cNvSpPr>
            <a:spLocks noEditPoints="1"/>
          </p:cNvSpPr>
          <p:nvPr/>
        </p:nvSpPr>
        <p:spPr bwMode="auto">
          <a:xfrm>
            <a:off x="1433513" y="2681605"/>
            <a:ext cx="449263" cy="660400"/>
          </a:xfrm>
          <a:custGeom>
            <a:avLst/>
            <a:gdLst/>
            <a:ahLst/>
            <a:cxnLst>
              <a:cxn ang="0">
                <a:pos x="154" y="100"/>
              </a:cxn>
              <a:cxn ang="0">
                <a:pos x="154" y="64"/>
              </a:cxn>
              <a:cxn ang="0">
                <a:pos x="89" y="0"/>
              </a:cxn>
              <a:cxn ang="0">
                <a:pos x="82" y="0"/>
              </a:cxn>
              <a:cxn ang="0">
                <a:pos x="17" y="64"/>
              </a:cxn>
              <a:cxn ang="0">
                <a:pos x="17" y="100"/>
              </a:cxn>
              <a:cxn ang="0">
                <a:pos x="0" y="100"/>
              </a:cxn>
              <a:cxn ang="0">
                <a:pos x="0" y="248"/>
              </a:cxn>
              <a:cxn ang="0">
                <a:pos x="171" y="248"/>
              </a:cxn>
              <a:cxn ang="0">
                <a:pos x="171" y="100"/>
              </a:cxn>
              <a:cxn ang="0">
                <a:pos x="154" y="100"/>
              </a:cxn>
              <a:cxn ang="0">
                <a:pos x="86" y="223"/>
              </a:cxn>
              <a:cxn ang="0">
                <a:pos x="69" y="207"/>
              </a:cxn>
              <a:cxn ang="0">
                <a:pos x="77" y="194"/>
              </a:cxn>
              <a:cxn ang="0">
                <a:pos x="77" y="166"/>
              </a:cxn>
              <a:cxn ang="0">
                <a:pos x="86" y="157"/>
              </a:cxn>
              <a:cxn ang="0">
                <a:pos x="94" y="166"/>
              </a:cxn>
              <a:cxn ang="0">
                <a:pos x="94" y="194"/>
              </a:cxn>
              <a:cxn ang="0">
                <a:pos x="102" y="207"/>
              </a:cxn>
              <a:cxn ang="0">
                <a:pos x="86" y="223"/>
              </a:cxn>
              <a:cxn ang="0">
                <a:pos x="127" y="100"/>
              </a:cxn>
              <a:cxn ang="0">
                <a:pos x="44" y="100"/>
              </a:cxn>
              <a:cxn ang="0">
                <a:pos x="44" y="64"/>
              </a:cxn>
              <a:cxn ang="0">
                <a:pos x="82" y="27"/>
              </a:cxn>
              <a:cxn ang="0">
                <a:pos x="89" y="27"/>
              </a:cxn>
              <a:cxn ang="0">
                <a:pos x="127" y="64"/>
              </a:cxn>
              <a:cxn ang="0">
                <a:pos x="127" y="100"/>
              </a:cxn>
            </a:cxnLst>
            <a:rect l="0" t="0" r="r" b="b"/>
            <a:pathLst>
              <a:path w="171" h="248">
                <a:moveTo>
                  <a:pt x="154" y="100"/>
                </a:moveTo>
                <a:cubicBezTo>
                  <a:pt x="154" y="64"/>
                  <a:pt x="154" y="64"/>
                  <a:pt x="154" y="64"/>
                </a:cubicBezTo>
                <a:cubicBezTo>
                  <a:pt x="154" y="29"/>
                  <a:pt x="125" y="0"/>
                  <a:pt x="89" y="0"/>
                </a:cubicBezTo>
                <a:cubicBezTo>
                  <a:pt x="82" y="0"/>
                  <a:pt x="82" y="0"/>
                  <a:pt x="82" y="0"/>
                </a:cubicBezTo>
                <a:cubicBezTo>
                  <a:pt x="46" y="0"/>
                  <a:pt x="17" y="29"/>
                  <a:pt x="17" y="64"/>
                </a:cubicBezTo>
                <a:cubicBezTo>
                  <a:pt x="17" y="100"/>
                  <a:pt x="17" y="100"/>
                  <a:pt x="17" y="100"/>
                </a:cubicBezTo>
                <a:cubicBezTo>
                  <a:pt x="0" y="100"/>
                  <a:pt x="0" y="100"/>
                  <a:pt x="0" y="100"/>
                </a:cubicBezTo>
                <a:cubicBezTo>
                  <a:pt x="0" y="248"/>
                  <a:pt x="0" y="248"/>
                  <a:pt x="0" y="248"/>
                </a:cubicBezTo>
                <a:cubicBezTo>
                  <a:pt x="171" y="248"/>
                  <a:pt x="171" y="248"/>
                  <a:pt x="171" y="248"/>
                </a:cubicBezTo>
                <a:cubicBezTo>
                  <a:pt x="171" y="100"/>
                  <a:pt x="171" y="100"/>
                  <a:pt x="171" y="100"/>
                </a:cubicBezTo>
                <a:lnTo>
                  <a:pt x="154" y="100"/>
                </a:lnTo>
                <a:close/>
                <a:moveTo>
                  <a:pt x="86" y="223"/>
                </a:moveTo>
                <a:cubicBezTo>
                  <a:pt x="77" y="223"/>
                  <a:pt x="69" y="216"/>
                  <a:pt x="69" y="207"/>
                </a:cubicBezTo>
                <a:cubicBezTo>
                  <a:pt x="69" y="202"/>
                  <a:pt x="72" y="197"/>
                  <a:pt x="77" y="194"/>
                </a:cubicBezTo>
                <a:cubicBezTo>
                  <a:pt x="77" y="166"/>
                  <a:pt x="77" y="166"/>
                  <a:pt x="77" y="166"/>
                </a:cubicBezTo>
                <a:cubicBezTo>
                  <a:pt x="77" y="161"/>
                  <a:pt x="81" y="157"/>
                  <a:pt x="86" y="157"/>
                </a:cubicBezTo>
                <a:cubicBezTo>
                  <a:pt x="90" y="157"/>
                  <a:pt x="94" y="161"/>
                  <a:pt x="94" y="166"/>
                </a:cubicBezTo>
                <a:cubicBezTo>
                  <a:pt x="94" y="194"/>
                  <a:pt x="94" y="194"/>
                  <a:pt x="94" y="194"/>
                </a:cubicBezTo>
                <a:cubicBezTo>
                  <a:pt x="99" y="197"/>
                  <a:pt x="102" y="202"/>
                  <a:pt x="102" y="207"/>
                </a:cubicBezTo>
                <a:cubicBezTo>
                  <a:pt x="102" y="216"/>
                  <a:pt x="94" y="223"/>
                  <a:pt x="86" y="223"/>
                </a:cubicBezTo>
                <a:close/>
                <a:moveTo>
                  <a:pt x="127" y="100"/>
                </a:moveTo>
                <a:cubicBezTo>
                  <a:pt x="44" y="100"/>
                  <a:pt x="44" y="100"/>
                  <a:pt x="44" y="100"/>
                </a:cubicBezTo>
                <a:cubicBezTo>
                  <a:pt x="44" y="64"/>
                  <a:pt x="44" y="64"/>
                  <a:pt x="44" y="64"/>
                </a:cubicBezTo>
                <a:cubicBezTo>
                  <a:pt x="44" y="44"/>
                  <a:pt x="61" y="27"/>
                  <a:pt x="82" y="27"/>
                </a:cubicBezTo>
                <a:cubicBezTo>
                  <a:pt x="89" y="27"/>
                  <a:pt x="89" y="27"/>
                  <a:pt x="89" y="27"/>
                </a:cubicBezTo>
                <a:cubicBezTo>
                  <a:pt x="110" y="27"/>
                  <a:pt x="127" y="44"/>
                  <a:pt x="127" y="64"/>
                </a:cubicBezTo>
                <a:lnTo>
                  <a:pt x="127" y="100"/>
                </a:lnTo>
                <a:close/>
              </a:path>
            </a:pathLst>
          </a:custGeom>
          <a:solidFill>
            <a:srgbClr val="FFFFFF"/>
          </a:solidFill>
          <a:ln w="9525">
            <a:noFill/>
            <a:round/>
          </a:ln>
        </p:spPr>
        <p:txBody>
          <a:bodyPr vert="horz" wrap="square" lIns="91440" tIns="45720" rIns="91440" bIns="45720" numCol="1" anchor="t" anchorCtr="0" compatLnSpc="1"/>
          <a:lstStyle/>
          <a:p>
            <a:endParaRPr lang="ru-RU"/>
          </a:p>
        </p:txBody>
      </p:sp>
      <p:sp>
        <p:nvSpPr>
          <p:cNvPr id="63" name="object 3"/>
          <p:cNvSpPr txBox="1"/>
          <p:nvPr/>
        </p:nvSpPr>
        <p:spPr>
          <a:xfrm>
            <a:off x="8125443" y="2705285"/>
            <a:ext cx="3646187" cy="650050"/>
          </a:xfrm>
          <a:prstGeom prst="rect">
            <a:avLst/>
          </a:prstGeom>
        </p:spPr>
        <p:txBody>
          <a:bodyPr vert="horz" wrap="square" lIns="0" tIns="0" rIns="0" bIns="0" rtlCol="0">
            <a:spAutoFit/>
          </a:bodyPr>
          <a:lstStyle/>
          <a:p>
            <a:pPr marL="12700" marR="5080">
              <a:lnSpc>
                <a:spcPct val="132000"/>
              </a:lnSpc>
            </a:pPr>
            <a:r>
              <a:rPr lang="zh-CN" altLang="en-US" sz="3200" b="1" dirty="0">
                <a:solidFill>
                  <a:schemeClr val="bg1">
                    <a:lumMod val="50000"/>
                  </a:schemeClr>
                </a:solidFill>
                <a:latin typeface="微软雅黑" panose="020B0503020204020204" pitchFamily="34" charset="-122"/>
                <a:ea typeface="微软雅黑" panose="020B0503020204020204" pitchFamily="34" charset="-122"/>
                <a:cs typeface="Trebuchet MS" panose="020B0603020202020204"/>
              </a:rPr>
              <a:t>学习、成绩</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cs typeface="Trebuchet MS" panose="020B0603020202020204"/>
            </a:endParaRPr>
          </a:p>
        </p:txBody>
      </p:sp>
      <p:grpSp>
        <p:nvGrpSpPr>
          <p:cNvPr id="65" name="Группа 15"/>
          <p:cNvGrpSpPr/>
          <p:nvPr/>
        </p:nvGrpSpPr>
        <p:grpSpPr>
          <a:xfrm>
            <a:off x="6604635" y="4383405"/>
            <a:ext cx="1341755" cy="1138555"/>
            <a:chOff x="2500313" y="3713163"/>
            <a:chExt cx="1995487" cy="1997075"/>
          </a:xfrm>
          <a:solidFill>
            <a:schemeClr val="tx2">
              <a:lumMod val="40000"/>
              <a:lumOff val="60000"/>
            </a:schemeClr>
          </a:solidFill>
        </p:grpSpPr>
        <p:sp>
          <p:nvSpPr>
            <p:cNvPr id="66" name="Овал 16"/>
            <p:cNvSpPr/>
            <p:nvPr/>
          </p:nvSpPr>
          <p:spPr>
            <a:xfrm>
              <a:off x="2500313" y="3714751"/>
              <a:ext cx="1995487" cy="1995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Овал 17"/>
            <p:cNvSpPr/>
            <p:nvPr/>
          </p:nvSpPr>
          <p:spPr>
            <a:xfrm>
              <a:off x="2500313" y="3713163"/>
              <a:ext cx="1995487" cy="1995487"/>
            </a:xfrm>
            <a:prstGeom prst="ellipse">
              <a:avLst/>
            </a:prstGeom>
            <a:grp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68" name="Группа 38"/>
          <p:cNvGrpSpPr/>
          <p:nvPr/>
        </p:nvGrpSpPr>
        <p:grpSpPr>
          <a:xfrm>
            <a:off x="6958013" y="4630420"/>
            <a:ext cx="619125" cy="625475"/>
            <a:chOff x="11809413" y="4886325"/>
            <a:chExt cx="619125" cy="625475"/>
          </a:xfrm>
        </p:grpSpPr>
        <p:sp>
          <p:nvSpPr>
            <p:cNvPr id="69" name="Freeform 10"/>
            <p:cNvSpPr/>
            <p:nvPr/>
          </p:nvSpPr>
          <p:spPr bwMode="auto">
            <a:xfrm>
              <a:off x="11809413" y="4937125"/>
              <a:ext cx="569913" cy="574675"/>
            </a:xfrm>
            <a:custGeom>
              <a:avLst/>
              <a:gdLst/>
              <a:ahLst/>
              <a:cxnLst>
                <a:cxn ang="0">
                  <a:pos x="108" y="0"/>
                </a:cxn>
                <a:cxn ang="0">
                  <a:pos x="0" y="108"/>
                </a:cxn>
                <a:cxn ang="0">
                  <a:pos x="108" y="216"/>
                </a:cxn>
                <a:cxn ang="0">
                  <a:pos x="216" y="108"/>
                </a:cxn>
                <a:cxn ang="0">
                  <a:pos x="108" y="108"/>
                </a:cxn>
                <a:cxn ang="0">
                  <a:pos x="108" y="0"/>
                </a:cxn>
              </a:cxnLst>
              <a:rect l="0" t="0" r="r" b="b"/>
              <a:pathLst>
                <a:path w="216" h="216">
                  <a:moveTo>
                    <a:pt x="108" y="0"/>
                  </a:moveTo>
                  <a:cubicBezTo>
                    <a:pt x="49" y="0"/>
                    <a:pt x="0" y="48"/>
                    <a:pt x="0" y="108"/>
                  </a:cubicBezTo>
                  <a:cubicBezTo>
                    <a:pt x="0" y="167"/>
                    <a:pt x="49" y="216"/>
                    <a:pt x="108" y="216"/>
                  </a:cubicBezTo>
                  <a:cubicBezTo>
                    <a:pt x="168" y="216"/>
                    <a:pt x="216" y="167"/>
                    <a:pt x="216" y="108"/>
                  </a:cubicBezTo>
                  <a:cubicBezTo>
                    <a:pt x="108" y="108"/>
                    <a:pt x="108" y="108"/>
                    <a:pt x="108" y="108"/>
                  </a:cubicBezTo>
                  <a:lnTo>
                    <a:pt x="108" y="0"/>
                  </a:lnTo>
                  <a:close/>
                </a:path>
              </a:pathLst>
            </a:custGeom>
            <a:solidFill>
              <a:srgbClr val="FFFFFF"/>
            </a:solidFill>
            <a:ln w="9525">
              <a:noFill/>
              <a:round/>
            </a:ln>
          </p:spPr>
          <p:txBody>
            <a:bodyPr vert="horz" wrap="square" lIns="91440" tIns="45720" rIns="91440" bIns="45720" numCol="1" anchor="t" anchorCtr="0" compatLnSpc="1"/>
            <a:lstStyle/>
            <a:p>
              <a:endParaRPr lang="ru-RU"/>
            </a:p>
          </p:txBody>
        </p:sp>
        <p:sp>
          <p:nvSpPr>
            <p:cNvPr id="70" name="Freeform 11"/>
            <p:cNvSpPr/>
            <p:nvPr/>
          </p:nvSpPr>
          <p:spPr bwMode="auto">
            <a:xfrm>
              <a:off x="12144375" y="4886325"/>
              <a:ext cx="284163" cy="287338"/>
            </a:xfrm>
            <a:custGeom>
              <a:avLst/>
              <a:gdLst/>
              <a:ahLst/>
              <a:cxnLst>
                <a:cxn ang="0">
                  <a:pos x="0" y="0"/>
                </a:cxn>
                <a:cxn ang="0">
                  <a:pos x="0" y="108"/>
                </a:cxn>
                <a:cxn ang="0">
                  <a:pos x="108" y="108"/>
                </a:cxn>
                <a:cxn ang="0">
                  <a:pos x="0" y="0"/>
                </a:cxn>
              </a:cxnLst>
              <a:rect l="0" t="0" r="r" b="b"/>
              <a:pathLst>
                <a:path w="108" h="108">
                  <a:moveTo>
                    <a:pt x="0" y="0"/>
                  </a:moveTo>
                  <a:cubicBezTo>
                    <a:pt x="0" y="108"/>
                    <a:pt x="0" y="108"/>
                    <a:pt x="0" y="108"/>
                  </a:cubicBezTo>
                  <a:cubicBezTo>
                    <a:pt x="108" y="108"/>
                    <a:pt x="108" y="108"/>
                    <a:pt x="108" y="108"/>
                  </a:cubicBezTo>
                  <a:cubicBezTo>
                    <a:pt x="108" y="48"/>
                    <a:pt x="60" y="0"/>
                    <a:pt x="0" y="0"/>
                  </a:cubicBezTo>
                  <a:close/>
                </a:path>
              </a:pathLst>
            </a:custGeom>
            <a:solidFill>
              <a:srgbClr val="FFFFFF"/>
            </a:solidFill>
            <a:ln w="9525">
              <a:noFill/>
              <a:round/>
            </a:ln>
          </p:spPr>
          <p:txBody>
            <a:bodyPr vert="horz" wrap="square" lIns="91440" tIns="45720" rIns="91440" bIns="45720" numCol="1" anchor="t" anchorCtr="0" compatLnSpc="1"/>
            <a:lstStyle/>
            <a:p>
              <a:endParaRPr lang="ru-RU"/>
            </a:p>
          </p:txBody>
        </p:sp>
      </p:grpSp>
      <p:sp>
        <p:nvSpPr>
          <p:cNvPr id="22" name="object 3"/>
          <p:cNvSpPr txBox="1"/>
          <p:nvPr/>
        </p:nvSpPr>
        <p:spPr>
          <a:xfrm>
            <a:off x="8125443" y="4564565"/>
            <a:ext cx="3646187" cy="585225"/>
          </a:xfrm>
          <a:prstGeom prst="rect">
            <a:avLst/>
          </a:prstGeom>
        </p:spPr>
        <p:txBody>
          <a:bodyPr vert="horz" wrap="square" lIns="0" tIns="0" rIns="0" bIns="0" rtlCol="0">
            <a:spAutoFit/>
          </a:bodyPr>
          <a:lstStyle/>
          <a:p>
            <a:pPr marL="12700" marR="5080">
              <a:lnSpc>
                <a:spcPct val="132000"/>
              </a:lnSpc>
            </a:pPr>
            <a:r>
              <a:rPr lang="zh-CN" altLang="en-US" sz="3200" b="1" dirty="0">
                <a:solidFill>
                  <a:schemeClr val="bg1">
                    <a:lumMod val="50000"/>
                  </a:schemeClr>
                </a:solidFill>
                <a:latin typeface="微软雅黑" panose="020B0503020204020204" pitchFamily="34" charset="-122"/>
                <a:ea typeface="微软雅黑" panose="020B0503020204020204" pitchFamily="34" charset="-122"/>
                <a:cs typeface="Trebuchet MS" panose="020B0603020202020204"/>
              </a:rPr>
              <a:t>注意事项</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cs typeface="Trebuchet MS" panose="020B0603020202020204"/>
            </a:endParaRPr>
          </a:p>
        </p:txBody>
      </p:sp>
      <p:sp>
        <p:nvSpPr>
          <p:cNvPr id="29" name="TextBox 28"/>
          <p:cNvSpPr txBox="1"/>
          <p:nvPr/>
        </p:nvSpPr>
        <p:spPr>
          <a:xfrm>
            <a:off x="2510971" y="4659086"/>
            <a:ext cx="3077029" cy="584775"/>
          </a:xfrm>
          <a:prstGeom prst="rect">
            <a:avLst/>
          </a:prstGeom>
          <a:noFill/>
        </p:spPr>
        <p:txBody>
          <a:bodyPr wrap="square" rtlCol="0">
            <a:spAutoFit/>
          </a:bodyPr>
          <a:lstStyle/>
          <a:p>
            <a:r>
              <a:rPr lang="zh-CN" altLang="en-US" sz="3200" b="1" dirty="0">
                <a:solidFill>
                  <a:schemeClr val="bg1">
                    <a:lumMod val="50000"/>
                  </a:schemeClr>
                </a:solidFill>
                <a:latin typeface="微软雅黑" panose="020B0503020204020204" pitchFamily="34" charset="-122"/>
                <a:ea typeface="微软雅黑" panose="020B0503020204020204" pitchFamily="34" charset="-122"/>
                <a:cs typeface="Trebuchet MS" panose="020B0603020202020204"/>
              </a:rPr>
              <a:t>考试、补考</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cs typeface="Trebuchet MS" panose="020B0603020202020204"/>
            </a:endParaRP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latin typeface="微软雅黑" panose="020B0503020204020204" pitchFamily="34" charset="-122"/>
                <a:ea typeface="微软雅黑" panose="020B0503020204020204" pitchFamily="34" charset="-122"/>
              </a:rPr>
              <a:t>注意事项</a:t>
            </a:r>
            <a:endParaRPr lang="zh-CN" altLang="en-US" b="1"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17988" y="1417638"/>
            <a:ext cx="11787686" cy="5162051"/>
          </a:xfrm>
        </p:spPr>
        <p:txBody>
          <a:bodyPr>
            <a:noAutofit/>
          </a:bodyPr>
          <a:lstStyle/>
          <a:p>
            <a:pPr>
              <a:lnSpc>
                <a:spcPct val="170000"/>
              </a:lnSpc>
              <a:spcBef>
                <a:spcPts val="600"/>
              </a:spcBef>
              <a:spcAft>
                <a:spcPts val="600"/>
              </a:spcAft>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、选课、学习时间确认</a:t>
            </a:r>
            <a:endParaRPr lang="en-US" altLang="zh-CN" sz="2400" dirty="0">
              <a:latin typeface="微软雅黑" panose="020B0503020204020204" pitchFamily="34" charset="-122"/>
              <a:ea typeface="微软雅黑" panose="020B0503020204020204" pitchFamily="34" charset="-122"/>
            </a:endParaRPr>
          </a:p>
          <a:p>
            <a:r>
              <a:rPr lang="en-US" altLang="zh-CN" b="1" dirty="0"/>
              <a:t>2</a:t>
            </a:r>
            <a:r>
              <a:rPr lang="zh-CN" altLang="en-US" b="1" dirty="0"/>
              <a:t>、</a:t>
            </a:r>
            <a:r>
              <a:rPr lang="en-US" altLang="zh-CN" b="1" dirty="0"/>
              <a:t>2020</a:t>
            </a:r>
            <a:r>
              <a:rPr lang="zh-CN" altLang="zh-CN" b="1" dirty="0"/>
              <a:t>年</a:t>
            </a:r>
            <a:r>
              <a:rPr lang="en-US" altLang="zh-CN" b="1" dirty="0"/>
              <a:t>2</a:t>
            </a:r>
            <a:r>
              <a:rPr lang="zh-CN" altLang="zh-CN" b="1" dirty="0"/>
              <a:t>月</a:t>
            </a:r>
            <a:r>
              <a:rPr lang="en-US" altLang="zh-CN" b="1" dirty="0"/>
              <a:t>22</a:t>
            </a:r>
            <a:r>
              <a:rPr lang="zh-CN" altLang="zh-CN" b="1" dirty="0"/>
              <a:t>日至</a:t>
            </a:r>
            <a:r>
              <a:rPr lang="en-US" altLang="zh-CN" b="1" dirty="0"/>
              <a:t>2020</a:t>
            </a:r>
            <a:r>
              <a:rPr lang="zh-CN" altLang="zh-CN" b="1" dirty="0"/>
              <a:t>年</a:t>
            </a:r>
            <a:r>
              <a:rPr lang="en-US" altLang="zh-CN" b="1" dirty="0"/>
              <a:t>4</a:t>
            </a:r>
            <a:r>
              <a:rPr lang="zh-CN" altLang="zh-CN" b="1" dirty="0"/>
              <a:t>月</a:t>
            </a:r>
            <a:r>
              <a:rPr lang="en-US" altLang="zh-CN" b="1" dirty="0"/>
              <a:t>7</a:t>
            </a:r>
            <a:r>
              <a:rPr lang="zh-CN" altLang="zh-CN" b="1" dirty="0"/>
              <a:t>日（线上自主学习）</a:t>
            </a:r>
            <a:endParaRPr lang="zh-CN" altLang="zh-CN" dirty="0"/>
          </a:p>
          <a:p>
            <a:r>
              <a:rPr lang="en-US" altLang="zh-CN" b="1" dirty="0"/>
              <a:t>3</a:t>
            </a:r>
            <a:r>
              <a:rPr lang="zh-CN" altLang="en-US" b="1" dirty="0"/>
              <a:t>、</a:t>
            </a:r>
            <a:r>
              <a:rPr lang="zh-CN" altLang="zh-CN" b="1" dirty="0"/>
              <a:t>考试时间统一为</a:t>
            </a:r>
            <a:r>
              <a:rPr lang="en-US" altLang="zh-CN" b="1" dirty="0"/>
              <a:t>4</a:t>
            </a:r>
            <a:r>
              <a:rPr lang="zh-CN" altLang="zh-CN" b="1" dirty="0"/>
              <a:t>月</a:t>
            </a:r>
            <a:r>
              <a:rPr lang="en-US" altLang="zh-CN" b="1" dirty="0"/>
              <a:t>8</a:t>
            </a:r>
            <a:r>
              <a:rPr lang="zh-CN" altLang="zh-CN" b="1" dirty="0"/>
              <a:t>日——</a:t>
            </a:r>
            <a:r>
              <a:rPr lang="en-US" altLang="zh-CN" b="1" dirty="0"/>
              <a:t>5</a:t>
            </a:r>
            <a:r>
              <a:rPr lang="zh-CN" altLang="zh-CN" b="1" dirty="0"/>
              <a:t>月</a:t>
            </a:r>
            <a:r>
              <a:rPr lang="en-US" altLang="zh-CN" b="1" dirty="0"/>
              <a:t>8</a:t>
            </a:r>
            <a:r>
              <a:rPr lang="zh-CN" altLang="zh-CN" b="1" dirty="0"/>
              <a:t>日</a:t>
            </a:r>
            <a:endParaRPr lang="en-US" altLang="zh-CN" b="1" dirty="0"/>
          </a:p>
          <a:p>
            <a:pPr marL="0" indent="0">
              <a:buNone/>
            </a:pPr>
            <a:r>
              <a:rPr lang="en-US" altLang="zh-CN" dirty="0"/>
              <a:t>    4</a:t>
            </a:r>
            <a:r>
              <a:rPr lang="zh-CN" altLang="en-US" dirty="0"/>
              <a:t>、</a:t>
            </a:r>
            <a:r>
              <a:rPr lang="zh-CN" altLang="zh-CN" dirty="0"/>
              <a:t>补</a:t>
            </a:r>
            <a:r>
              <a:rPr lang="zh-CN" altLang="zh-CN" b="1" dirty="0"/>
              <a:t>考时间统一为</a:t>
            </a:r>
            <a:r>
              <a:rPr lang="en-US" altLang="zh-CN" b="1" dirty="0"/>
              <a:t>5</a:t>
            </a:r>
            <a:r>
              <a:rPr lang="zh-CN" altLang="zh-CN" b="1" dirty="0"/>
              <a:t>月</a:t>
            </a:r>
            <a:r>
              <a:rPr lang="en-US" altLang="zh-CN" b="1" dirty="0"/>
              <a:t>11</a:t>
            </a:r>
            <a:r>
              <a:rPr lang="zh-CN" altLang="zh-CN" b="1" dirty="0"/>
              <a:t>日</a:t>
            </a:r>
            <a:r>
              <a:rPr lang="en-US" altLang="zh-CN" b="1" dirty="0"/>
              <a:t>-18</a:t>
            </a:r>
            <a:r>
              <a:rPr lang="zh-CN" altLang="zh-CN" b="1" dirty="0"/>
              <a:t>日</a:t>
            </a:r>
            <a:endParaRPr lang="en-US" altLang="zh-CN" b="1" dirty="0"/>
          </a:p>
          <a:p>
            <a:pPr>
              <a:lnSpc>
                <a:spcPct val="170000"/>
              </a:lnSpc>
              <a:spcBef>
                <a:spcPts val="600"/>
              </a:spcBef>
              <a:spcAft>
                <a:spcPts val="600"/>
              </a:spcAft>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学习一旦截止所有的视频和理论知识将无法再观看。</a:t>
            </a:r>
            <a:endParaRPr lang="en-US" altLang="zh-CN" sz="2400" dirty="0">
              <a:latin typeface="微软雅黑" panose="020B0503020204020204" pitchFamily="34" charset="-122"/>
              <a:ea typeface="微软雅黑" panose="020B0503020204020204" pitchFamily="34" charset="-122"/>
            </a:endParaRPr>
          </a:p>
          <a:p>
            <a:pPr>
              <a:lnSpc>
                <a:spcPct val="170000"/>
              </a:lnSpc>
              <a:spcBef>
                <a:spcPts val="600"/>
              </a:spcBef>
              <a:spcAft>
                <a:spcPts val="600"/>
              </a:spcAft>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、遇到登录和密码等问题可及时找在线客服回复转人工</a:t>
            </a:r>
            <a:r>
              <a:rPr lang="zh-CN" altLang="en-US" sz="2400" dirty="0">
                <a:solidFill>
                  <a:srgbClr val="FF0000"/>
                </a:solidFill>
                <a:latin typeface="微软雅黑" panose="020B0503020204020204" pitchFamily="34" charset="-122"/>
                <a:ea typeface="微软雅黑" panose="020B0503020204020204" pitchFamily="34" charset="-122"/>
              </a:rPr>
              <a:t>，不是机器人乔布斯</a:t>
            </a:r>
            <a:r>
              <a:rPr lang="zh-CN" altLang="en-US" sz="2400" dirty="0">
                <a:latin typeface="微软雅黑" panose="020B0503020204020204" pitchFamily="34" charset="-122"/>
                <a:ea typeface="微软雅黑" panose="020B0503020204020204" pitchFamily="34" charset="-122"/>
              </a:rPr>
              <a:t>，要</a:t>
            </a:r>
            <a:r>
              <a:rPr lang="zh-CN" altLang="en-US" sz="2400" dirty="0">
                <a:solidFill>
                  <a:srgbClr val="FF0000"/>
                </a:solidFill>
                <a:latin typeface="微软雅黑" panose="020B0503020204020204" pitchFamily="34" charset="-122"/>
                <a:ea typeface="微软雅黑" panose="020B0503020204020204" pitchFamily="34" charset="-122"/>
              </a:rPr>
              <a:t>说清楚</a:t>
            </a:r>
            <a:r>
              <a:rPr lang="zh-CN" altLang="en-US" sz="2400" dirty="0">
                <a:latin typeface="微软雅黑" panose="020B0503020204020204" pitchFamily="34" charset="-122"/>
                <a:ea typeface="微软雅黑" panose="020B0503020204020204" pitchFamily="34" charset="-122"/>
              </a:rPr>
              <a:t>学校姓名学号和问题，会有客服为你解答。</a:t>
            </a:r>
            <a:endParaRPr lang="en-US" altLang="zh-CN" sz="2400" dirty="0">
              <a:latin typeface="微软雅黑" panose="020B0503020204020204" pitchFamily="34" charset="-122"/>
              <a:ea typeface="微软雅黑" panose="020B0503020204020204" pitchFamily="34" charset="-122"/>
            </a:endParaRPr>
          </a:p>
          <a:p>
            <a:pPr>
              <a:lnSpc>
                <a:spcPct val="170000"/>
              </a:lnSpc>
              <a:spcBef>
                <a:spcPts val="600"/>
              </a:spcBef>
              <a:spcAft>
                <a:spcPts val="600"/>
              </a:spcAft>
            </a:pP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、视频不允许拖拽进度和倍速播放。否则会影响分数。</a:t>
            </a:r>
            <a:endParaRPr lang="en-US" altLang="zh-CN" sz="24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71334" y="2498368"/>
            <a:ext cx="6019799" cy="1514832"/>
          </a:xfrm>
        </p:spPr>
        <p:txBody>
          <a:bodyPr>
            <a:noAutofit/>
          </a:bodyPr>
          <a:lstStyle/>
          <a:p>
            <a:pPr>
              <a:spcBef>
                <a:spcPts val="1200"/>
              </a:spcBef>
              <a:spcAft>
                <a:spcPts val="1200"/>
              </a:spcAft>
            </a:pPr>
            <a:r>
              <a:rPr lang="zh-CN" altLang="en-US" sz="4400" dirty="0">
                <a:latin typeface="微软雅黑" panose="020B0503020204020204" pitchFamily="34" charset="-122"/>
                <a:ea typeface="微软雅黑" panose="020B0503020204020204" pitchFamily="34" charset="-122"/>
              </a:rPr>
              <a:t>最后祝大家学习愉快</a:t>
            </a:r>
            <a:endParaRPr lang="en-US" altLang="zh-CN" sz="4400" dirty="0">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latin typeface="微软雅黑" panose="020B0503020204020204" pitchFamily="34" charset="-122"/>
                <a:ea typeface="微软雅黑" panose="020B0503020204020204" pitchFamily="34" charset="-122"/>
              </a:rPr>
              <a:t>说在前面</a:t>
            </a:r>
            <a:r>
              <a:rPr lang="en-US" altLang="zh-CN" b="1" dirty="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609600" y="1600201"/>
            <a:ext cx="6817899" cy="4525963"/>
          </a:xfrm>
        </p:spPr>
        <p:txBody>
          <a:bodyPr/>
          <a:lstStyle/>
          <a:p>
            <a:pPr marL="0" indent="0">
              <a:buNone/>
            </a:pPr>
            <a:endParaRPr lang="en-US" altLang="zh-CN" dirty="0"/>
          </a:p>
          <a:p>
            <a:r>
              <a:rPr lang="zh-CN" altLang="en-US" b="1" dirty="0">
                <a:solidFill>
                  <a:srgbClr val="FF0000"/>
                </a:solidFill>
                <a:latin typeface="微软雅黑" panose="020B0503020204020204" pitchFamily="34" charset="-122"/>
                <a:ea typeface="微软雅黑" panose="020B0503020204020204" pitchFamily="34" charset="-122"/>
              </a:rPr>
              <a:t>课程学习：</a:t>
            </a:r>
            <a:endParaRPr lang="en-US" altLang="zh-CN" b="1" dirty="0">
              <a:solidFill>
                <a:srgbClr val="FF0000"/>
              </a:solidFill>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建议采用</a:t>
            </a:r>
            <a:r>
              <a:rPr lang="zh-CN" altLang="en-US" b="1" i="1" dirty="0">
                <a:solidFill>
                  <a:srgbClr val="FF0000"/>
                </a:solidFill>
                <a:latin typeface="微软雅黑" panose="020B0503020204020204" pitchFamily="34" charset="-122"/>
                <a:ea typeface="微软雅黑" panose="020B0503020204020204" pitchFamily="34" charset="-122"/>
              </a:rPr>
              <a:t>手机</a:t>
            </a:r>
            <a:r>
              <a:rPr lang="en-US" altLang="zh-CN" b="1" i="1" dirty="0">
                <a:solidFill>
                  <a:srgbClr val="FF0000"/>
                </a:solidFill>
                <a:latin typeface="微软雅黑" panose="020B0503020204020204" pitchFamily="34" charset="-122"/>
                <a:ea typeface="微软雅黑" panose="020B0503020204020204" pitchFamily="34" charset="-122"/>
              </a:rPr>
              <a:t>APP【</a:t>
            </a:r>
            <a:r>
              <a:rPr lang="zh-CN" altLang="en-US" b="1" i="1" dirty="0">
                <a:solidFill>
                  <a:srgbClr val="FF0000"/>
                </a:solidFill>
                <a:latin typeface="微软雅黑" panose="020B0503020204020204" pitchFamily="34" charset="-122"/>
                <a:ea typeface="微软雅黑" panose="020B0503020204020204" pitchFamily="34" charset="-122"/>
              </a:rPr>
              <a:t>知到</a:t>
            </a:r>
            <a:r>
              <a:rPr lang="en-US" altLang="zh-CN" b="1" i="1" dirty="0">
                <a:solidFill>
                  <a:srgbClr val="FF0000"/>
                </a:solidFill>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进行登录、课程确认、学习与考试</a:t>
            </a:r>
            <a:endParaRPr lang="zh-CN" altLang="en-US"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545486" y="1120750"/>
            <a:ext cx="4371211" cy="5206435"/>
          </a:xfrm>
          <a:prstGeom prst="rect">
            <a:avLst/>
          </a:prstGeom>
        </p:spPr>
      </p:pic>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065" y="2094271"/>
            <a:ext cx="10972800" cy="1860089"/>
          </a:xfrm>
        </p:spPr>
        <p:txBody>
          <a:bodyPr>
            <a:normAutofit/>
          </a:bodyPr>
          <a:lstStyle/>
          <a:p>
            <a:pPr lvl="0"/>
            <a:r>
              <a:rPr lang="zh-CN" altLang="en-US" b="1" kern="0" dirty="0">
                <a:latin typeface="微软雅黑" panose="020B0503020204020204" pitchFamily="34" charset="-122"/>
                <a:ea typeface="微软雅黑" panose="020B0503020204020204" pitchFamily="34" charset="-122"/>
                <a:sym typeface="+mn-ea"/>
              </a:rPr>
              <a:t>手机</a:t>
            </a:r>
            <a:r>
              <a:rPr lang="en-US" altLang="zh-CN" b="1" kern="0" dirty="0">
                <a:latin typeface="微软雅黑" panose="020B0503020204020204" pitchFamily="34" charset="-122"/>
                <a:ea typeface="微软雅黑" panose="020B0503020204020204" pitchFamily="34" charset="-122"/>
                <a:sym typeface="+mn-ea"/>
              </a:rPr>
              <a:t>【</a:t>
            </a:r>
            <a:r>
              <a:rPr lang="zh-CN" altLang="en-US" b="1" kern="0" dirty="0">
                <a:latin typeface="微软雅黑" panose="020B0503020204020204" pitchFamily="34" charset="-122"/>
                <a:ea typeface="微软雅黑" panose="020B0503020204020204" pitchFamily="34" charset="-122"/>
                <a:sym typeface="+mn-ea"/>
              </a:rPr>
              <a:t>知到</a:t>
            </a:r>
            <a:r>
              <a:rPr lang="en-US" altLang="zh-CN" b="1" kern="0" dirty="0">
                <a:latin typeface="微软雅黑" panose="020B0503020204020204" pitchFamily="34" charset="-122"/>
                <a:ea typeface="微软雅黑" panose="020B0503020204020204" pitchFamily="34" charset="-122"/>
                <a:sym typeface="+mn-ea"/>
              </a:rPr>
              <a:t>】APP</a:t>
            </a:r>
            <a:r>
              <a:rPr lang="zh-CN" altLang="en-US" b="1" kern="0" dirty="0">
                <a:latin typeface="微软雅黑" panose="020B0503020204020204" pitchFamily="34" charset="-122"/>
                <a:ea typeface="微软雅黑" panose="020B0503020204020204" pitchFamily="34" charset="-122"/>
                <a:sym typeface="+mn-ea"/>
              </a:rPr>
              <a:t>账号登录、验证</a:t>
            </a:r>
            <a:endParaRPr lang="zh-CN" altLang="en-US" dirty="0"/>
          </a:p>
        </p:txBody>
      </p:sp>
      <p:sp>
        <p:nvSpPr>
          <p:cNvPr id="5" name="矩形 4"/>
          <p:cNvSpPr/>
          <p:nvPr/>
        </p:nvSpPr>
        <p:spPr>
          <a:xfrm>
            <a:off x="3372464" y="3688889"/>
            <a:ext cx="6317225" cy="1323439"/>
          </a:xfrm>
          <a:prstGeom prst="rect">
            <a:avLst/>
          </a:prstGeom>
        </p:spPr>
        <p:txBody>
          <a:bodyPr wrap="square">
            <a:spAutoFit/>
          </a:bodyPr>
          <a:lstStyle/>
          <a:p>
            <a:pPr algn="ctr"/>
            <a:r>
              <a:rPr lang="en-US" altLang="zh-CN" sz="2400" b="1" dirty="0">
                <a:latin typeface="微软雅黑" panose="020B0503020204020204" pitchFamily="34" charset="-122"/>
                <a:ea typeface="微软雅黑" panose="020B0503020204020204" pitchFamily="34" charset="-122"/>
              </a:rPr>
              <a:t>&lt;</a:t>
            </a:r>
            <a:r>
              <a:rPr lang="zh-CN" altLang="en-US" sz="2400" b="1" dirty="0">
                <a:latin typeface="微软雅黑" panose="020B0503020204020204" pitchFamily="34" charset="-122"/>
                <a:ea typeface="微软雅黑" panose="020B0503020204020204" pitchFamily="34" charset="-122"/>
              </a:rPr>
              <a:t>建议使用</a:t>
            </a:r>
            <a:r>
              <a:rPr lang="zh-CN" altLang="en-US" sz="2400" b="1" dirty="0">
                <a:solidFill>
                  <a:srgbClr val="FF0000"/>
                </a:solidFill>
                <a:latin typeface="微软雅黑" panose="020B0503020204020204" pitchFamily="34" charset="-122"/>
                <a:ea typeface="微软雅黑" panose="020B0503020204020204" pitchFamily="34" charset="-122"/>
              </a:rPr>
              <a:t>手机</a:t>
            </a:r>
            <a:r>
              <a:rPr lang="en-US" altLang="zh-CN" sz="2400" b="1" dirty="0">
                <a:solidFill>
                  <a:srgbClr val="FF0000"/>
                </a:solidFill>
                <a:latin typeface="微软雅黑" panose="020B0503020204020204" pitchFamily="34" charset="-122"/>
                <a:ea typeface="微软雅黑" panose="020B0503020204020204" pitchFamily="34" charset="-122"/>
              </a:rPr>
              <a:t>app 【</a:t>
            </a:r>
            <a:r>
              <a:rPr lang="zh-CN" altLang="en-US" sz="2400" b="1" dirty="0">
                <a:solidFill>
                  <a:srgbClr val="FF0000"/>
                </a:solidFill>
                <a:latin typeface="微软雅黑" panose="020B0503020204020204" pitchFamily="34" charset="-122"/>
                <a:ea typeface="微软雅黑" panose="020B0503020204020204" pitchFamily="34" charset="-122"/>
              </a:rPr>
              <a:t>知到</a:t>
            </a:r>
            <a:r>
              <a:rPr lang="en-US" alt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进行登录验证，电脑端操作请见“学习手册</a:t>
            </a:r>
            <a:r>
              <a:rPr lang="en-US" altLang="zh-CN" sz="2400" b="1" dirty="0">
                <a:latin typeface="微软雅黑" panose="020B0503020204020204" pitchFamily="34" charset="-122"/>
                <a:ea typeface="微软雅黑" panose="020B0503020204020204" pitchFamily="34" charset="-122"/>
              </a:rPr>
              <a:t>-PC</a:t>
            </a:r>
            <a:r>
              <a:rPr lang="zh-CN" altLang="en-US" sz="2400" b="1" dirty="0">
                <a:latin typeface="微软雅黑" panose="020B0503020204020204" pitchFamily="34" charset="-122"/>
                <a:ea typeface="微软雅黑" panose="020B0503020204020204" pitchFamily="34" charset="-122"/>
              </a:rPr>
              <a:t>端”</a:t>
            </a:r>
            <a:r>
              <a:rPr lang="en-US" altLang="zh-CN" sz="2400" b="1" dirty="0">
                <a:latin typeface="微软雅黑" panose="020B0503020204020204" pitchFamily="34" charset="-122"/>
                <a:ea typeface="微软雅黑" panose="020B0503020204020204" pitchFamily="34" charset="-122"/>
              </a:rPr>
              <a:t>&gt;</a:t>
            </a:r>
            <a:endParaRPr lang="en-US" altLang="zh-CN" sz="2400" b="1" dirty="0">
              <a:latin typeface="微软雅黑" panose="020B0503020204020204" pitchFamily="34" charset="-122"/>
              <a:ea typeface="微软雅黑" panose="020B0503020204020204" pitchFamily="34" charset="-122"/>
            </a:endParaRPr>
          </a:p>
          <a:p>
            <a:pPr algn="ctr"/>
            <a:r>
              <a:rPr lang="zh-CN" altLang="en-US" sz="3200" b="1" dirty="0">
                <a:solidFill>
                  <a:srgbClr val="FF0000"/>
                </a:solidFill>
                <a:latin typeface="微软雅黑" panose="020B0503020204020204" pitchFamily="34" charset="-122"/>
                <a:ea typeface="微软雅黑" panose="020B0503020204020204" pitchFamily="34" charset="-122"/>
              </a:rPr>
              <a:t>已有账号同学可直接登录确认课程！</a:t>
            </a:r>
            <a:endParaRPr lang="zh-CN" altLang="en-US" sz="3200" dirty="0">
              <a:solidFill>
                <a:srgbClr val="FF0000"/>
              </a:solidFill>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40367" y="3074122"/>
            <a:ext cx="3626275" cy="1077218"/>
          </a:xfrm>
          <a:prstGeom prst="rect">
            <a:avLst/>
          </a:prstGeom>
          <a:noFill/>
        </p:spPr>
        <p:txBody>
          <a:bodyPr wrap="square" rtlCol="0">
            <a:spAutoFit/>
          </a:bodyPr>
          <a:lstStyle/>
          <a:p>
            <a:pPr algn="ctr"/>
            <a:r>
              <a:rPr lang="zh-CN" altLang="en-US" sz="3200" dirty="0">
                <a:solidFill>
                  <a:srgbClr val="FF0000"/>
                </a:solidFill>
              </a:rPr>
              <a:t>扫描二维码</a:t>
            </a:r>
            <a:endParaRPr lang="en-US" altLang="zh-CN" sz="3200" dirty="0">
              <a:solidFill>
                <a:srgbClr val="FF0000"/>
              </a:solidFill>
            </a:endParaRPr>
          </a:p>
          <a:p>
            <a:pPr algn="ctr"/>
            <a:r>
              <a:rPr lang="zh-CN" altLang="en-US" sz="3200" dirty="0">
                <a:solidFill>
                  <a:srgbClr val="FF0000"/>
                </a:solidFill>
              </a:rPr>
              <a:t>下载</a:t>
            </a:r>
            <a:r>
              <a:rPr lang="en-US" altLang="zh-CN" sz="3200" dirty="0">
                <a:solidFill>
                  <a:srgbClr val="FF0000"/>
                </a:solidFill>
              </a:rPr>
              <a:t>【</a:t>
            </a:r>
            <a:r>
              <a:rPr lang="zh-CN" altLang="en-US" sz="3200" b="1" dirty="0">
                <a:solidFill>
                  <a:srgbClr val="FF0000"/>
                </a:solidFill>
              </a:rPr>
              <a:t>知到</a:t>
            </a:r>
            <a:r>
              <a:rPr lang="en-US" altLang="zh-CN" sz="3200" b="1" dirty="0">
                <a:solidFill>
                  <a:srgbClr val="FF0000"/>
                </a:solidFill>
              </a:rPr>
              <a:t>】</a:t>
            </a:r>
            <a:r>
              <a:rPr lang="en-US" altLang="zh-CN" sz="3200" dirty="0">
                <a:solidFill>
                  <a:srgbClr val="FF0000"/>
                </a:solidFill>
              </a:rPr>
              <a:t>APP</a:t>
            </a:r>
            <a:endParaRPr lang="zh-CN" altLang="en-US" sz="3200" dirty="0">
              <a:solidFill>
                <a:srgbClr val="FF0000"/>
              </a:solidFill>
            </a:endParaRPr>
          </a:p>
        </p:txBody>
      </p:sp>
      <p:pic>
        <p:nvPicPr>
          <p:cNvPr id="6" name="内容占位符 5"/>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500159" y="1268025"/>
            <a:ext cx="3776873" cy="4614014"/>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2830368" y="308495"/>
            <a:ext cx="5809604" cy="707886"/>
          </a:xfrm>
          <a:prstGeom prst="rect">
            <a:avLst/>
          </a:prstGeom>
          <a:noFill/>
        </p:spPr>
        <p:txBody>
          <a:bodyPr wrap="none" rtlCol="0" anchor="t">
            <a:spAutoFit/>
          </a:bodyPr>
          <a:lstStyle/>
          <a:p>
            <a:pPr lvl="0">
              <a:defRPr/>
            </a:pPr>
            <a:r>
              <a:rPr lang="en-US" altLang="zh-CN" sz="4000" b="1" kern="0" dirty="0">
                <a:latin typeface="微软雅黑" panose="020B0503020204020204" pitchFamily="34" charset="-122"/>
                <a:ea typeface="微软雅黑" panose="020B0503020204020204" pitchFamily="34" charset="-122"/>
                <a:sym typeface="+mn-ea"/>
              </a:rPr>
              <a:t>1.</a:t>
            </a:r>
            <a:r>
              <a:rPr lang="zh-CN" altLang="en-US" sz="4000" b="1" kern="0" dirty="0">
                <a:latin typeface="微软雅黑" panose="020B0503020204020204" pitchFamily="34" charset="-122"/>
                <a:ea typeface="微软雅黑" panose="020B0503020204020204" pitchFamily="34" charset="-122"/>
                <a:sym typeface="+mn-ea"/>
              </a:rPr>
              <a:t>手机</a:t>
            </a:r>
            <a:r>
              <a:rPr lang="en-US" altLang="zh-CN" sz="4000" b="1" kern="0" dirty="0">
                <a:latin typeface="微软雅黑" panose="020B0503020204020204" pitchFamily="34" charset="-122"/>
                <a:ea typeface="微软雅黑" panose="020B0503020204020204" pitchFamily="34" charset="-122"/>
                <a:sym typeface="+mn-ea"/>
              </a:rPr>
              <a:t>【</a:t>
            </a:r>
            <a:r>
              <a:rPr lang="zh-CN" altLang="en-US" sz="4000" b="1" kern="0" dirty="0">
                <a:latin typeface="微软雅黑" panose="020B0503020204020204" pitchFamily="34" charset="-122"/>
                <a:ea typeface="微软雅黑" panose="020B0503020204020204" pitchFamily="34" charset="-122"/>
                <a:sym typeface="+mn-ea"/>
              </a:rPr>
              <a:t>知到</a:t>
            </a:r>
            <a:r>
              <a:rPr lang="en-US" altLang="zh-CN" sz="4000" b="1" kern="0" dirty="0">
                <a:latin typeface="微软雅黑" panose="020B0503020204020204" pitchFamily="34" charset="-122"/>
                <a:ea typeface="微软雅黑" panose="020B0503020204020204" pitchFamily="34" charset="-122"/>
                <a:sym typeface="+mn-ea"/>
              </a:rPr>
              <a:t>】APP</a:t>
            </a:r>
            <a:r>
              <a:rPr lang="zh-CN" altLang="en-US" sz="4000" b="1" kern="0" dirty="0">
                <a:latin typeface="微软雅黑" panose="020B0503020204020204" pitchFamily="34" charset="-122"/>
                <a:ea typeface="微软雅黑" panose="020B0503020204020204" pitchFamily="34" charset="-122"/>
                <a:sym typeface="+mn-ea"/>
              </a:rPr>
              <a:t>下载</a:t>
            </a:r>
            <a:endParaRPr lang="zh-CN" altLang="en-US" sz="40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2"/>
          <a:stretch>
            <a:fillRect/>
          </a:stretch>
        </p:blipFill>
        <p:spPr>
          <a:xfrm>
            <a:off x="8429977" y="1268025"/>
            <a:ext cx="2823041" cy="468941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7403" y="1620726"/>
            <a:ext cx="4468057" cy="3894208"/>
          </a:xfrm>
          <a:prstGeom prst="rect">
            <a:avLst/>
          </a:prstGeom>
        </p:spPr>
        <p:txBody>
          <a:bodyPr wrap="square">
            <a:spAutoFit/>
          </a:bodyPr>
          <a:lstStyle/>
          <a:p>
            <a:pPr>
              <a:lnSpc>
                <a:spcPct val="150000"/>
              </a:lnSpc>
            </a:pPr>
            <a:r>
              <a:rPr lang="zh-CN" altLang="en-US" sz="2800" dirty="0">
                <a:latin typeface="微软雅黑" panose="020B0503020204020204" pitchFamily="34" charset="-122"/>
                <a:ea typeface="微软雅黑" panose="020B0503020204020204" pitchFamily="34" charset="-122"/>
              </a:rPr>
              <a:t>下载并</a:t>
            </a:r>
            <a:r>
              <a:rPr lang="zh-CN" altLang="zh-CN" sz="2800" dirty="0">
                <a:latin typeface="微软雅黑" panose="020B0503020204020204" pitchFamily="34" charset="-122"/>
                <a:ea typeface="微软雅黑" panose="020B0503020204020204" pitchFamily="34" charset="-122"/>
              </a:rPr>
              <a:t>打开知到</a:t>
            </a:r>
            <a:r>
              <a:rPr lang="en-US" altLang="zh-CN" sz="2800" dirty="0">
                <a:latin typeface="微软雅黑" panose="020B0503020204020204" pitchFamily="34" charset="-122"/>
                <a:ea typeface="微软雅黑" panose="020B0503020204020204" pitchFamily="34" charset="-122"/>
              </a:rPr>
              <a:t>APP</a:t>
            </a:r>
            <a:r>
              <a:rPr lang="zh-CN" altLang="zh-CN" sz="2800" dirty="0">
                <a:latin typeface="微软雅黑" panose="020B0503020204020204" pitchFamily="34" charset="-122"/>
                <a:ea typeface="微软雅黑" panose="020B0503020204020204" pitchFamily="34" charset="-122"/>
              </a:rPr>
              <a:t>，在【</a:t>
            </a:r>
            <a:r>
              <a:rPr lang="zh-CN" altLang="zh-CN" sz="2800" b="1" dirty="0">
                <a:latin typeface="微软雅黑" panose="020B0503020204020204" pitchFamily="34" charset="-122"/>
                <a:ea typeface="微软雅黑" panose="020B0503020204020204" pitchFamily="34" charset="-122"/>
              </a:rPr>
              <a:t>我的</a:t>
            </a:r>
            <a:r>
              <a:rPr lang="zh-CN" altLang="zh-CN" sz="2800" dirty="0">
                <a:latin typeface="微软雅黑" panose="020B0503020204020204" pitchFamily="34" charset="-122"/>
                <a:ea typeface="微软雅黑" panose="020B0503020204020204" pitchFamily="34" charset="-122"/>
              </a:rPr>
              <a:t>】模块，选择</a:t>
            </a:r>
            <a:r>
              <a:rPr lang="zh-CN" altLang="en-US" sz="2800" dirty="0">
                <a:latin typeface="微软雅黑" panose="020B0503020204020204" pitchFamily="34" charset="-122"/>
                <a:ea typeface="微软雅黑" panose="020B0503020204020204" pitchFamily="34" charset="-122"/>
              </a:rPr>
              <a:t>点击</a:t>
            </a:r>
            <a:r>
              <a:rPr lang="zh-CN" altLang="zh-CN" sz="2800"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立即登录</a:t>
            </a:r>
            <a:r>
              <a:rPr lang="zh-CN"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选择学号登录，选择自己的学校</a:t>
            </a:r>
            <a:r>
              <a:rPr lang="en-US" altLang="zh-CN" sz="2800" b="1" dirty="0">
                <a:latin typeface="微软雅黑" panose="020B0503020204020204" pitchFamily="34" charset="-122"/>
                <a:ea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rPr>
              <a:t>安徽大学</a:t>
            </a:r>
            <a:r>
              <a:rPr lang="en-US" altLang="zh-CN" sz="2800" b="1" dirty="0">
                <a:latin typeface="微软雅黑" panose="020B0503020204020204" pitchFamily="34" charset="-122"/>
                <a:ea typeface="微软雅黑" panose="020B0503020204020204" pitchFamily="34" charset="-122"/>
              </a:rPr>
              <a:t>】</a:t>
            </a:r>
            <a:r>
              <a:rPr lang="zh-CN" altLang="en-US" sz="2800" dirty="0">
                <a:latin typeface="微软雅黑" panose="020B0503020204020204" pitchFamily="34" charset="-122"/>
                <a:ea typeface="微软雅黑" panose="020B0503020204020204" pitchFamily="34" charset="-122"/>
              </a:rPr>
              <a:t>，输入</a:t>
            </a:r>
            <a:r>
              <a:rPr lang="zh-CN" altLang="en-US" sz="2800" b="1" dirty="0">
                <a:latin typeface="微软雅黑" panose="020B0503020204020204" pitchFamily="34" charset="-122"/>
                <a:ea typeface="微软雅黑" panose="020B0503020204020204" pitchFamily="34" charset="-122"/>
              </a:rPr>
              <a:t>大学学号</a:t>
            </a:r>
            <a:r>
              <a:rPr lang="zh-CN" altLang="en-US" sz="2800" dirty="0">
                <a:latin typeface="微软雅黑" panose="020B0503020204020204" pitchFamily="34" charset="-122"/>
                <a:ea typeface="微软雅黑" panose="020B0503020204020204" pitchFamily="34" charset="-122"/>
              </a:rPr>
              <a:t>及初始密码</a:t>
            </a:r>
            <a:r>
              <a:rPr lang="en-US" altLang="zh-CN" sz="2800" b="1" dirty="0">
                <a:latin typeface="微软雅黑" panose="020B0503020204020204" pitchFamily="34" charset="-122"/>
                <a:ea typeface="微软雅黑" panose="020B0503020204020204" pitchFamily="34" charset="-122"/>
              </a:rPr>
              <a:t>123456</a:t>
            </a:r>
            <a:r>
              <a:rPr lang="zh-CN" altLang="en-US" sz="2800" dirty="0">
                <a:latin typeface="微软雅黑" panose="020B0503020204020204" pitchFamily="34" charset="-122"/>
                <a:ea typeface="微软雅黑" panose="020B0503020204020204" pitchFamily="34" charset="-122"/>
              </a:rPr>
              <a:t>。</a:t>
            </a:r>
            <a:endParaRPr lang="zh-CN" altLang="en-US" sz="28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812649" y="280347"/>
            <a:ext cx="3868074" cy="6317854"/>
          </a:xfrm>
          <a:prstGeom prst="rect">
            <a:avLst/>
          </a:prstGeom>
          <a:ln>
            <a:noFill/>
          </a:ln>
          <a:effectLst>
            <a:outerShdw blurRad="292100" dist="139700" dir="2700000" algn="tl" rotWithShape="0">
              <a:srgbClr val="333333">
                <a:alpha val="65000"/>
              </a:srgbClr>
            </a:outerShdw>
          </a:effectLst>
        </p:spPr>
      </p:pic>
      <p:sp>
        <p:nvSpPr>
          <p:cNvPr id="9" name="文本框 8"/>
          <p:cNvSpPr txBox="1"/>
          <p:nvPr/>
        </p:nvSpPr>
        <p:spPr>
          <a:xfrm>
            <a:off x="2830368" y="308495"/>
            <a:ext cx="2884123" cy="707886"/>
          </a:xfrm>
          <a:prstGeom prst="rect">
            <a:avLst/>
          </a:prstGeom>
          <a:noFill/>
        </p:spPr>
        <p:txBody>
          <a:bodyPr wrap="none" rtlCol="0" anchor="t">
            <a:spAutoFit/>
          </a:bodyPr>
          <a:lstStyle/>
          <a:p>
            <a:pPr lvl="0">
              <a:defRPr/>
            </a:pPr>
            <a:r>
              <a:rPr lang="en-US" altLang="zh-CN" sz="4000" b="1" kern="0" dirty="0">
                <a:latin typeface="微软雅黑" panose="020B0503020204020204" pitchFamily="34" charset="-122"/>
                <a:ea typeface="微软雅黑" panose="020B0503020204020204" pitchFamily="34" charset="-122"/>
                <a:sym typeface="+mn-ea"/>
              </a:rPr>
              <a:t>2.APP </a:t>
            </a:r>
            <a:r>
              <a:rPr lang="zh-CN" altLang="en-US" sz="4000" b="1" kern="0" dirty="0">
                <a:latin typeface="微软雅黑" panose="020B0503020204020204" pitchFamily="34" charset="-122"/>
                <a:ea typeface="微软雅黑" panose="020B0503020204020204" pitchFamily="34" charset="-122"/>
                <a:sym typeface="+mn-ea"/>
              </a:rPr>
              <a:t>登录</a:t>
            </a:r>
            <a:endParaRPr lang="zh-CN" altLang="en-US" sz="4000" b="1" kern="0" noProof="0" dirty="0">
              <a:ln>
                <a:noFill/>
              </a:ln>
              <a:solidFill>
                <a:schemeClr val="tx1"/>
              </a:solidFill>
              <a:effectLst/>
              <a:uLnTx/>
              <a:uFillTx/>
              <a:latin typeface="微软雅黑" panose="020B0503020204020204" pitchFamily="34" charset="-122"/>
              <a:ea typeface="微软雅黑" panose="020B0503020204020204" pitchFamily="34"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62863" y="0"/>
            <a:ext cx="4537587" cy="1143000"/>
          </a:xfrm>
        </p:spPr>
        <p:txBody>
          <a:bodyPr>
            <a:normAutofit fontScale="90000"/>
          </a:bodyPr>
          <a:lstStyle/>
          <a:p>
            <a:r>
              <a:rPr lang="en-US" altLang="zh-CN" sz="4000" b="1" dirty="0">
                <a:latin typeface="微软雅黑" panose="020B0503020204020204" pitchFamily="34" charset="-122"/>
                <a:ea typeface="微软雅黑" panose="020B0503020204020204" pitchFamily="34" charset="-122"/>
              </a:rPr>
              <a:t>3.</a:t>
            </a:r>
            <a:r>
              <a:rPr lang="zh-CN" altLang="en-US" sz="4000" b="1" dirty="0">
                <a:latin typeface="微软雅黑" panose="020B0503020204020204" pitchFamily="34" charset="-122"/>
                <a:ea typeface="微软雅黑" panose="020B0503020204020204" pitchFamily="34" charset="-122"/>
              </a:rPr>
              <a:t>身份验证</a:t>
            </a:r>
            <a:r>
              <a:rPr lang="en-US" altLang="zh-CN" sz="4000" b="1" dirty="0">
                <a:latin typeface="微软雅黑" panose="020B0503020204020204" pitchFamily="34" charset="-122"/>
                <a:ea typeface="微软雅黑" panose="020B0503020204020204" pitchFamily="34" charset="-122"/>
              </a:rPr>
              <a:t>-</a:t>
            </a:r>
            <a:r>
              <a:rPr lang="zh-CN" altLang="en-US" sz="4000" b="1" dirty="0">
                <a:latin typeface="微软雅黑" panose="020B0503020204020204" pitchFamily="34" charset="-122"/>
                <a:ea typeface="微软雅黑" panose="020B0503020204020204" pitchFamily="34" charset="-122"/>
              </a:rPr>
              <a:t>验证姓氏</a:t>
            </a:r>
            <a:endParaRPr lang="zh-CN" altLang="en-US" sz="4000" b="1" dirty="0">
              <a:latin typeface="微软雅黑" panose="020B0503020204020204" pitchFamily="34" charset="-122"/>
              <a:ea typeface="微软雅黑" panose="020B0503020204020204" pitchFamily="34" charset="-122"/>
            </a:endParaRPr>
          </a:p>
        </p:txBody>
      </p:sp>
      <p:sp>
        <p:nvSpPr>
          <p:cNvPr id="7" name="矩形 6"/>
          <p:cNvSpPr/>
          <p:nvPr/>
        </p:nvSpPr>
        <p:spPr>
          <a:xfrm>
            <a:off x="5442687" y="2686219"/>
            <a:ext cx="4288353" cy="1482650"/>
          </a:xfrm>
          <a:prstGeom prst="rect">
            <a:avLst/>
          </a:prstGeom>
        </p:spPr>
        <p:txBody>
          <a:bodyPr wrap="none">
            <a:spAutoFit/>
          </a:bodyPr>
          <a:lstStyle/>
          <a:p>
            <a:pPr>
              <a:lnSpc>
                <a:spcPct val="150000"/>
              </a:lnSpc>
            </a:pPr>
            <a:r>
              <a:rPr lang="zh-CN" altLang="en-US" sz="3200" dirty="0">
                <a:latin typeface="微软雅黑" panose="020B0503020204020204" pitchFamily="34" charset="-122"/>
                <a:ea typeface="微软雅黑" panose="020B0503020204020204" pitchFamily="34" charset="-122"/>
              </a:rPr>
              <a:t>系统会提示学生</a:t>
            </a:r>
            <a:endParaRPr lang="en-US" altLang="zh-CN" sz="3200" dirty="0">
              <a:latin typeface="微软雅黑" panose="020B0503020204020204" pitchFamily="34" charset="-122"/>
              <a:ea typeface="微软雅黑" panose="020B0503020204020204" pitchFamily="34" charset="-122"/>
            </a:endParaRPr>
          </a:p>
          <a:p>
            <a:pPr>
              <a:lnSpc>
                <a:spcPct val="150000"/>
              </a:lnSpc>
            </a:pPr>
            <a:r>
              <a:rPr lang="zh-CN" altLang="en-US" sz="3200" b="1" dirty="0">
                <a:solidFill>
                  <a:srgbClr val="FF0000"/>
                </a:solidFill>
                <a:latin typeface="微软雅黑" panose="020B0503020204020204" pitchFamily="34" charset="-122"/>
                <a:ea typeface="微软雅黑" panose="020B0503020204020204" pitchFamily="34" charset="-122"/>
              </a:rPr>
              <a:t>补全</a:t>
            </a:r>
            <a:r>
              <a:rPr lang="zh-CN" altLang="en-US" sz="3200" dirty="0">
                <a:latin typeface="微软雅黑" panose="020B0503020204020204" pitchFamily="34" charset="-122"/>
                <a:ea typeface="微软雅黑" panose="020B0503020204020204" pitchFamily="34" charset="-122"/>
              </a:rPr>
              <a:t>姓名的</a:t>
            </a:r>
            <a:r>
              <a:rPr lang="zh-CN" altLang="en-US" sz="3200" b="1" dirty="0">
                <a:solidFill>
                  <a:srgbClr val="FF0000"/>
                </a:solidFill>
                <a:latin typeface="微软雅黑" panose="020B0503020204020204" pitchFamily="34" charset="-122"/>
                <a:ea typeface="微软雅黑" panose="020B0503020204020204" pitchFamily="34" charset="-122"/>
              </a:rPr>
              <a:t>第一个字</a:t>
            </a:r>
            <a:r>
              <a:rPr lang="zh-CN" altLang="en-US" sz="3200" dirty="0">
                <a:latin typeface="微软雅黑" panose="020B0503020204020204" pitchFamily="34" charset="-122"/>
                <a:ea typeface="微软雅黑" panose="020B0503020204020204" pitchFamily="34" charset="-122"/>
              </a:rPr>
              <a:t>。</a:t>
            </a:r>
            <a:endParaRPr lang="zh-CN" altLang="en-US" sz="3200" dirty="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68224" y="1143000"/>
            <a:ext cx="3676073" cy="575580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82958" y="0"/>
            <a:ext cx="3075390" cy="1143000"/>
          </a:xfrm>
        </p:spPr>
        <p:txBody>
          <a:bodyPr>
            <a:normAutofit fontScale="90000"/>
          </a:bodyPr>
          <a:lstStyle/>
          <a:p>
            <a:r>
              <a:rPr lang="en-US" altLang="zh-CN" sz="4000" b="1" dirty="0">
                <a:latin typeface="微软雅黑" panose="020B0503020204020204" pitchFamily="34" charset="-122"/>
                <a:ea typeface="微软雅黑" panose="020B0503020204020204" pitchFamily="34" charset="-122"/>
              </a:rPr>
              <a:t>4.</a:t>
            </a:r>
            <a:r>
              <a:rPr lang="zh-CN" altLang="en-US" sz="4000" b="1" dirty="0">
                <a:latin typeface="微软雅黑" panose="020B0503020204020204" pitchFamily="34" charset="-122"/>
                <a:ea typeface="微软雅黑" panose="020B0503020204020204" pitchFamily="34" charset="-122"/>
              </a:rPr>
              <a:t>绑定手机号</a:t>
            </a:r>
            <a:endParaRPr lang="zh-CN" altLang="en-US" sz="40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539135" y="1674760"/>
            <a:ext cx="5631543" cy="4278094"/>
          </a:xfrm>
          <a:prstGeom prst="rect">
            <a:avLst/>
          </a:prstGeom>
          <a:noFill/>
        </p:spPr>
        <p:txBody>
          <a:bodyPr wrap="square" rtlCol="0">
            <a:spAutoFit/>
          </a:bodyPr>
          <a:lstStyle/>
          <a:p>
            <a:pPr>
              <a:lnSpc>
                <a:spcPct val="150000"/>
              </a:lnSpc>
            </a:pPr>
            <a:r>
              <a:rPr lang="zh-CN" altLang="en-US" sz="2800" dirty="0">
                <a:latin typeface="微软雅黑" panose="020B0503020204020204" pitchFamily="34" charset="-122"/>
                <a:ea typeface="微软雅黑" panose="020B0503020204020204" pitchFamily="34" charset="-122"/>
              </a:rPr>
              <a:t>所绑定的手机号之后可用于手机号登录，找回密码等。</a:t>
            </a:r>
            <a:r>
              <a:rPr lang="en-US" altLang="zh-CN" sz="2800" dirty="0">
                <a:latin typeface="微软雅黑" panose="020B0503020204020204" pitchFamily="34" charset="-122"/>
                <a:ea typeface="微软雅黑" panose="020B0503020204020204" pitchFamily="34" charset="-122"/>
              </a:rPr>
              <a:t>【</a:t>
            </a:r>
            <a:r>
              <a:rPr lang="zh-CN" altLang="en-US" sz="2800" dirty="0">
                <a:solidFill>
                  <a:srgbClr val="FF0000"/>
                </a:solidFill>
                <a:latin typeface="微软雅黑" panose="020B0503020204020204" pitchFamily="34" charset="-122"/>
                <a:ea typeface="微软雅黑" panose="020B0503020204020204" pitchFamily="34" charset="-122"/>
              </a:rPr>
              <a:t>务必绑定手机号，否则影响课程的选课以及学习</a:t>
            </a:r>
            <a:r>
              <a:rPr lang="zh-CN" altLang="en-US" sz="2800" dirty="0">
                <a:latin typeface="微软雅黑" panose="020B0503020204020204" pitchFamily="34" charset="-122"/>
                <a:ea typeface="微软雅黑" panose="020B0503020204020204" pitchFamily="34" charset="-122"/>
              </a:rPr>
              <a:t>。若验证码长时间未收到，请检查手机信号是否比较微弱、手机是否欠费。</a:t>
            </a:r>
            <a:r>
              <a:rPr lang="en-US" altLang="zh-CN" sz="2800" dirty="0">
                <a:latin typeface="微软雅黑" panose="020B0503020204020204" pitchFamily="34" charset="-122"/>
                <a:ea typeface="微软雅黑" panose="020B0503020204020204" pitchFamily="34" charset="-122"/>
              </a:rPr>
              <a:t>】</a:t>
            </a:r>
            <a:r>
              <a:rPr lang="zh-CN" altLang="zh-CN" sz="2800" dirty="0">
                <a:latin typeface="微软雅黑" panose="020B0503020204020204" pitchFamily="34" charset="-122"/>
                <a:ea typeface="微软雅黑" panose="020B0503020204020204" pitchFamily="34" charset="-122"/>
              </a:rPr>
              <a:t>。</a:t>
            </a:r>
            <a:endParaRPr lang="zh-CN" altLang="zh-CN" sz="2800" dirty="0">
              <a:latin typeface="微软雅黑" panose="020B0503020204020204" pitchFamily="34" charset="-122"/>
              <a:ea typeface="微软雅黑" panose="020B0503020204020204" pitchFamily="34" charset="-122"/>
            </a:endParaRPr>
          </a:p>
          <a:p>
            <a:endParaRPr lang="zh-CN" altLang="en-US" sz="2000"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6986117" y="191729"/>
            <a:ext cx="4384890" cy="638564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74374" y="0"/>
            <a:ext cx="4109883" cy="1143000"/>
          </a:xfrm>
        </p:spPr>
        <p:txBody>
          <a:bodyPr>
            <a:normAutofit/>
          </a:bodyPr>
          <a:lstStyle/>
          <a:p>
            <a:r>
              <a:rPr lang="zh-CN" altLang="en-US" sz="4000" b="1" dirty="0">
                <a:latin typeface="微软雅黑" panose="020B0503020204020204" pitchFamily="34" charset="-122"/>
                <a:ea typeface="微软雅黑" panose="020B0503020204020204" pitchFamily="34" charset="-122"/>
              </a:rPr>
              <a:t> </a:t>
            </a:r>
            <a:r>
              <a:rPr lang="en-US" altLang="zh-CN" sz="4000" b="1" dirty="0">
                <a:latin typeface="微软雅黑" panose="020B0503020204020204" pitchFamily="34" charset="-122"/>
                <a:ea typeface="微软雅黑" panose="020B0503020204020204" pitchFamily="34" charset="-122"/>
              </a:rPr>
              <a:t>5.</a:t>
            </a:r>
            <a:r>
              <a:rPr lang="zh-CN" altLang="en-US" sz="4000" b="1" dirty="0">
                <a:latin typeface="微软雅黑" panose="020B0503020204020204" pitchFamily="34" charset="-122"/>
                <a:ea typeface="微软雅黑" panose="020B0503020204020204" pitchFamily="34" charset="-122"/>
              </a:rPr>
              <a:t>初始密码修改</a:t>
            </a:r>
            <a:endParaRPr lang="zh-CN" altLang="en-US" sz="4000" b="1" dirty="0">
              <a:latin typeface="微软雅黑" panose="020B0503020204020204" pitchFamily="34" charset="-122"/>
              <a:ea typeface="微软雅黑" panose="020B0503020204020204" pitchFamily="34" charset="-122"/>
            </a:endParaRPr>
          </a:p>
        </p:txBody>
      </p:sp>
      <p:sp>
        <p:nvSpPr>
          <p:cNvPr id="3" name="矩形 2"/>
          <p:cNvSpPr/>
          <p:nvPr/>
        </p:nvSpPr>
        <p:spPr>
          <a:xfrm>
            <a:off x="6105833" y="1587326"/>
            <a:ext cx="3939859" cy="4524315"/>
          </a:xfrm>
          <a:prstGeom prst="rect">
            <a:avLst/>
          </a:prstGeom>
        </p:spPr>
        <p:txBody>
          <a:bodyPr wrap="square">
            <a:spAutoFit/>
          </a:bodyPr>
          <a:lstStyle/>
          <a:p>
            <a:pPr>
              <a:lnSpc>
                <a:spcPct val="150000"/>
              </a:lnSpc>
            </a:pPr>
            <a:r>
              <a:rPr lang="zh-CN" altLang="en-US" sz="3200" dirty="0">
                <a:latin typeface="微软雅黑" panose="020B0503020204020204" pitchFamily="34" charset="-122"/>
                <a:ea typeface="微软雅黑" panose="020B0503020204020204" pitchFamily="34" charset="-122"/>
              </a:rPr>
              <a:t>出于安全性因素考虑，系统会要求学生绑定手机号后</a:t>
            </a:r>
            <a:r>
              <a:rPr lang="zh-CN" altLang="en-US" sz="3200" b="1" dirty="0">
                <a:solidFill>
                  <a:srgbClr val="FF0000"/>
                </a:solidFill>
                <a:latin typeface="微软雅黑" panose="020B0503020204020204" pitchFamily="34" charset="-122"/>
                <a:ea typeface="微软雅黑" panose="020B0503020204020204" pitchFamily="34" charset="-122"/>
              </a:rPr>
              <a:t>修改初始密码</a:t>
            </a:r>
            <a:r>
              <a:rPr lang="zh-CN" altLang="en-US" sz="3200" dirty="0">
                <a:latin typeface="微软雅黑" panose="020B0503020204020204" pitchFamily="34" charset="-122"/>
                <a:ea typeface="微软雅黑" panose="020B0503020204020204" pitchFamily="34" charset="-122"/>
              </a:rPr>
              <a:t>，请各位同学妥善保管自己的密码，不要轻易告诉外人。</a:t>
            </a:r>
            <a:endParaRPr lang="zh-CN" altLang="en-US" sz="3200"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1419618" y="1143000"/>
            <a:ext cx="3447350" cy="568530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智慧树演示文稿</Template>
  <TotalTime>0</TotalTime>
  <Words>1277</Words>
  <Application>WPS 演示</Application>
  <PresentationFormat>宽屏</PresentationFormat>
  <Paragraphs>105</Paragraphs>
  <Slides>21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Arial</vt:lpstr>
      <vt:lpstr>宋体</vt:lpstr>
      <vt:lpstr>Wingdings</vt:lpstr>
      <vt:lpstr>微软雅黑</vt:lpstr>
      <vt:lpstr>Trebuchet MS</vt:lpstr>
      <vt:lpstr>Arial Unicode MS</vt:lpstr>
      <vt:lpstr>Calibri</vt:lpstr>
      <vt:lpstr>Office 主题</vt:lpstr>
      <vt:lpstr>皖江工学院 智慧树网公共必修课操作指南 </vt:lpstr>
      <vt:lpstr>PowerPoint 演示文稿</vt:lpstr>
      <vt:lpstr>说在前面~~~</vt:lpstr>
      <vt:lpstr>手机【知到】APP账号登录、验证</vt:lpstr>
      <vt:lpstr>PowerPoint 演示文稿</vt:lpstr>
      <vt:lpstr>PowerPoint 演示文稿</vt:lpstr>
      <vt:lpstr>3.身份验证-验证姓氏</vt:lpstr>
      <vt:lpstr>4.绑定手机号</vt:lpstr>
      <vt:lpstr> 5.初始密码修改</vt:lpstr>
      <vt:lpstr>6.确认课程</vt:lpstr>
      <vt:lpstr>7.课程学习</vt:lpstr>
      <vt:lpstr>课程学习全过程了解一下 &lt;建议使用手机app 【知到】进行学习， 电脑端学习操作请见“学习手册-PC端”&gt;</vt:lpstr>
      <vt:lpstr>课程学习—视频观看</vt:lpstr>
      <vt:lpstr>课程学习—作业考试</vt:lpstr>
      <vt:lpstr>作业与考试 注意事项</vt:lpstr>
      <vt:lpstr>PowerPoint 演示文稿</vt:lpstr>
      <vt:lpstr>课程学习 见面课</vt:lpstr>
      <vt:lpstr>课程学习—见面课学习</vt:lpstr>
      <vt:lpstr>学习成绩构成</vt:lpstr>
      <vt:lpstr>注意事项</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lizho</dc:creator>
  <cp:lastModifiedBy>Administrator</cp:lastModifiedBy>
  <cp:revision>360</cp:revision>
  <dcterms:created xsi:type="dcterms:W3CDTF">2016-06-27T04:45:00Z</dcterms:created>
  <dcterms:modified xsi:type="dcterms:W3CDTF">2020-02-20T05:26:08Z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2052-11.1.0.9141</vt:lpwstr>
  </property>
</Properties>
</file>